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7CE0"/>
    <a:srgbClr val="90D0F0"/>
    <a:srgbClr val="DFF369"/>
    <a:srgbClr val="ABE874"/>
    <a:srgbClr val="D2D2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85" autoAdjust="0"/>
    <p:restoredTop sz="94660"/>
  </p:normalViewPr>
  <p:slideViewPr>
    <p:cSldViewPr snapToGrid="0">
      <p:cViewPr varScale="1">
        <p:scale>
          <a:sx n="73" d="100"/>
          <a:sy n="73" d="100"/>
        </p:scale>
        <p:origin x="79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456478-1CA1-4561-8BBD-359CE621F357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26747-57E5-4135-93E4-B81B43EF7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108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226747-57E5-4135-93E4-B81B43EF7C5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53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CD6D16-6C70-3CE3-64AD-07A9F78384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E3689DF-C82C-5E85-1565-7EAF5383647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A83A874-361B-551D-5E50-7A573DFD23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CEF73E-DA57-0174-E8EC-762A80F622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226747-57E5-4135-93E4-B81B43EF7C5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14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1A8D53-0DEA-75D0-CB4D-4610260128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036E632-39E2-662C-E117-4C9D352F6A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1AA99D5-69EE-1001-10F2-3679320002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B6C082-520A-E771-5EF9-A9BCC774E1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226747-57E5-4135-93E4-B81B43EF7C5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175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B52043-1363-4754-2F0D-B89E323E95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7C3657C-D6E6-270C-2E77-2DDF58B5F9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D6AC9D3-1A71-620B-F80C-980D31386F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150826-03D1-62A4-4ECB-0182C1F8F8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226747-57E5-4135-93E4-B81B43EF7C5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7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2D448-64A8-E3F1-EABE-13BEE6B96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B7C929-6944-0FE3-1950-CA7C4186EA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9080A-B6A6-DB2F-FC66-624A2372E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B2106-32E2-4D47-BF0A-6C5D964AE449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812CF-7EBB-EA6D-4414-1DA4FFCFE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B510C6-8974-9FE1-BCB3-B8BC010D6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E648-4ED1-4CD5-B204-340825202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70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3C1E9-36E1-286C-DC00-A942D6E85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304AA9-92A9-E033-1689-2208044995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7873D8-3016-214B-77BD-17AF75123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B2106-32E2-4D47-BF0A-6C5D964AE449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2588A4-E54D-8C3B-D0B1-74C1338F3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894C2-4634-42EC-8C6A-862F614B4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E648-4ED1-4CD5-B204-340825202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490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A245C2-8520-E87E-0C17-DD0529FF04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C19CEC-CA6F-7594-B97C-F8C666F935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0B7CD-36AC-1FA2-AF97-75DCFF4D4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B2106-32E2-4D47-BF0A-6C5D964AE449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B88C0-E70C-352F-C5C6-1596B779B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D77D31-B258-6D9C-099C-B00318EB9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E648-4ED1-4CD5-B204-340825202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816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8BFE9-F367-AFE3-4055-907BCADA5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0E903-11F3-51F6-9B09-D6B6019DD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330B3-4E96-A7C1-E3A6-2E73C5B77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B2106-32E2-4D47-BF0A-6C5D964AE449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AAFA7-3EFA-7D66-ADCD-5C5B20B13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F786-DB90-3818-868C-16A99FD83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E648-4ED1-4CD5-B204-340825202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854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9E610-BAC7-2C11-9729-410A55F90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C172CB-D2B1-09C0-2A82-1ABBFE8DA5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8A42BB-DD50-F2C1-D545-8E804E6F3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B2106-32E2-4D47-BF0A-6C5D964AE449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FC866F-2A96-39F3-3F11-CD4D29CB7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9AF18-441D-A5F9-3F6B-78CF75CEA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E648-4ED1-4CD5-B204-340825202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23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4C541-B932-8712-4DE5-2105D83BB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95ACF-239B-FBBD-1356-C9727432DA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19A17B-462A-070D-B247-4B149522F3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D9B1E-5C97-B54B-D950-3293D8181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B2106-32E2-4D47-BF0A-6C5D964AE449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5B660A-A2C5-E340-A0E6-905B9C97E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1C3C81-8175-ADDC-1C76-4447CA204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E648-4ED1-4CD5-B204-340825202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56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26046-B24F-BCA2-2196-53A0F1ABD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35F2C9-8C61-ED6A-13F9-81A402157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4228FB-D036-8AB1-8E8F-1EBD15753D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51211D-27F2-701B-4DC2-80337A5059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611BA-02FC-8D2F-4F86-C1076A3F00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89AB7E-5BC9-50B2-B904-DA7EB0EB2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B2106-32E2-4D47-BF0A-6C5D964AE449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B31D0C-F7A8-07B0-4E4C-8CCA08B73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3C518C-0A74-4168-9351-370A4DCC5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E648-4ED1-4CD5-B204-340825202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498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28DFF-195E-9F7E-DEAF-6709A5938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D735C7-C7A1-47F8-16BA-693C3EC28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B2106-32E2-4D47-BF0A-6C5D964AE449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81DF1E-71FB-974C-1BE5-E7FC4235A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25E32D-274E-D210-BA0E-45F5E866E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E648-4ED1-4CD5-B204-340825202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91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3A3C37-D1D0-2F49-5957-2720A9D36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B2106-32E2-4D47-BF0A-6C5D964AE449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859420-EEC9-8F0C-6E5F-2EA6C7738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95C0E9-F0D1-4515-9294-6068083F7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E648-4ED1-4CD5-B204-340825202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165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048F5-F30C-DDE1-F0F3-5B855698D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407DE-1213-5DEE-EC22-99FDD3C79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8E5C84-699D-B5C0-761C-3302E32CDA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7083AB-0667-411C-9CBB-FC99E9009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B2106-32E2-4D47-BF0A-6C5D964AE449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B8F582-E261-1E0D-8FF8-061B83E00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706CAC-6B31-CC38-3F0A-91147FA54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E648-4ED1-4CD5-B204-340825202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641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FC046-2B44-A3BD-3B56-730A1AFCE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B1477B-11AC-7D5C-D246-FE73D6418D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E6F41-78B2-0965-2349-614D7F850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FEB37F-5709-7536-4871-0104AF522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B2106-32E2-4D47-BF0A-6C5D964AE449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D549B7-CE1A-8C06-6D9F-D746DD7E3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B90FAE-06C5-66F6-7A70-8E60206B3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E648-4ED1-4CD5-B204-340825202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516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16E545-67E4-2492-913D-E725DB788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E6776E-BC2E-6F79-BAFF-6697FF6DA6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FF2A2-9E2F-3694-D120-5E1BD66F15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2B2106-32E2-4D47-BF0A-6C5D964AE449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E5633-0CA4-9EF7-3153-A0D03CD08C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A4EF0-8970-15F4-9E82-E876C843A7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6FE648-4ED1-4CD5-B204-340825202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919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F0EBB-E08A-1A27-4CF1-3FFE364B6F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SDC Program Overview and Course Progression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5CAF4E-2D6E-E3E6-7C4E-B1899C5361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Academic Years 2024-2026</a:t>
            </a:r>
          </a:p>
          <a:p>
            <a:r>
              <a:rPr lang="en-US" dirty="0"/>
              <a:t>Academic Years 2027-2028 (In progress)</a:t>
            </a:r>
          </a:p>
        </p:txBody>
      </p:sp>
    </p:spTree>
    <p:extLst>
      <p:ext uri="{BB962C8B-B14F-4D97-AF65-F5344CB8AC3E}">
        <p14:creationId xmlns:p14="http://schemas.microsoft.com/office/powerpoint/2010/main" val="3260479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019F31B-F3B3-F656-D2C5-0C4724E31ED6}"/>
              </a:ext>
            </a:extLst>
          </p:cNvPr>
          <p:cNvCxnSpPr>
            <a:cxnSpLocks/>
          </p:cNvCxnSpPr>
          <p:nvPr/>
        </p:nvCxnSpPr>
        <p:spPr>
          <a:xfrm>
            <a:off x="2083230" y="611954"/>
            <a:ext cx="0" cy="61402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5C9748B-3BA9-507B-F082-A96187949A07}"/>
              </a:ext>
            </a:extLst>
          </p:cNvPr>
          <p:cNvCxnSpPr>
            <a:cxnSpLocks/>
          </p:cNvCxnSpPr>
          <p:nvPr/>
        </p:nvCxnSpPr>
        <p:spPr>
          <a:xfrm>
            <a:off x="4305305" y="595277"/>
            <a:ext cx="0" cy="61402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7BBFFCE-7209-3248-88E8-D45F1B5F93DE}"/>
              </a:ext>
            </a:extLst>
          </p:cNvPr>
          <p:cNvCxnSpPr>
            <a:cxnSpLocks/>
          </p:cNvCxnSpPr>
          <p:nvPr/>
        </p:nvCxnSpPr>
        <p:spPr>
          <a:xfrm>
            <a:off x="6247193" y="725210"/>
            <a:ext cx="0" cy="61402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B482130-4689-2959-1D2D-AB44F3C5482B}"/>
              </a:ext>
            </a:extLst>
          </p:cNvPr>
          <p:cNvCxnSpPr>
            <a:cxnSpLocks/>
          </p:cNvCxnSpPr>
          <p:nvPr/>
        </p:nvCxnSpPr>
        <p:spPr>
          <a:xfrm>
            <a:off x="8061238" y="725210"/>
            <a:ext cx="0" cy="61402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EAB67D8-E0AA-3000-52DF-A1F7B84BCC68}"/>
              </a:ext>
            </a:extLst>
          </p:cNvPr>
          <p:cNvCxnSpPr>
            <a:cxnSpLocks/>
          </p:cNvCxnSpPr>
          <p:nvPr/>
        </p:nvCxnSpPr>
        <p:spPr>
          <a:xfrm>
            <a:off x="10318958" y="717755"/>
            <a:ext cx="0" cy="61402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33E1608-3507-B1A8-D952-7BE7550370B7}"/>
              </a:ext>
            </a:extLst>
          </p:cNvPr>
          <p:cNvCxnSpPr>
            <a:cxnSpLocks/>
          </p:cNvCxnSpPr>
          <p:nvPr/>
        </p:nvCxnSpPr>
        <p:spPr>
          <a:xfrm flipH="1">
            <a:off x="0" y="1150045"/>
            <a:ext cx="1206295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5D325A5-46C8-6A76-EFCB-7E8F15D893E6}"/>
              </a:ext>
            </a:extLst>
          </p:cNvPr>
          <p:cNvSpPr/>
          <p:nvPr/>
        </p:nvSpPr>
        <p:spPr>
          <a:xfrm>
            <a:off x="554303" y="1248371"/>
            <a:ext cx="1005425" cy="51051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SDC100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4DC46E1-426A-6FCB-231F-DA21E3BB2682}"/>
              </a:ext>
            </a:extLst>
          </p:cNvPr>
          <p:cNvSpPr txBox="1"/>
          <p:nvPr/>
        </p:nvSpPr>
        <p:spPr>
          <a:xfrm>
            <a:off x="374251" y="593914"/>
            <a:ext cx="15731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Spring 2025</a:t>
            </a:r>
          </a:p>
          <a:p>
            <a:pPr algn="ctr"/>
            <a:r>
              <a:rPr lang="en-US" sz="1200" dirty="0"/>
              <a:t>January 8-March 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DD0B3F-BB3C-B437-A7C0-58D0F4BA8EC6}"/>
              </a:ext>
            </a:extLst>
          </p:cNvPr>
          <p:cNvSpPr txBox="1"/>
          <p:nvPr/>
        </p:nvSpPr>
        <p:spPr>
          <a:xfrm>
            <a:off x="2417527" y="580155"/>
            <a:ext cx="15731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Summer 2025</a:t>
            </a:r>
          </a:p>
          <a:p>
            <a:pPr algn="ctr"/>
            <a:r>
              <a:rPr lang="en-US" sz="1200" dirty="0"/>
              <a:t>May 21-July 15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85F75E2-F218-D3DA-8717-166305311F35}"/>
              </a:ext>
            </a:extLst>
          </p:cNvPr>
          <p:cNvSpPr txBox="1"/>
          <p:nvPr/>
        </p:nvSpPr>
        <p:spPr>
          <a:xfrm>
            <a:off x="4580460" y="557371"/>
            <a:ext cx="15731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Fall 2025</a:t>
            </a:r>
          </a:p>
          <a:p>
            <a:pPr algn="ctr"/>
            <a:r>
              <a:rPr lang="en-US" sz="1200" dirty="0"/>
              <a:t>Aug 20-Oct 14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CC53A40-9063-3646-A17F-B9298D13D3AE}"/>
              </a:ext>
            </a:extLst>
          </p:cNvPr>
          <p:cNvSpPr txBox="1"/>
          <p:nvPr/>
        </p:nvSpPr>
        <p:spPr>
          <a:xfrm>
            <a:off x="6247193" y="579845"/>
            <a:ext cx="18140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Spring 2026</a:t>
            </a:r>
          </a:p>
          <a:p>
            <a:pPr algn="ctr"/>
            <a:r>
              <a:rPr lang="en-US" sz="1200" dirty="0"/>
              <a:t>Jan 7-March 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E585EF1-9DBE-991C-6DE6-60FA09C1695A}"/>
              </a:ext>
            </a:extLst>
          </p:cNvPr>
          <p:cNvSpPr txBox="1"/>
          <p:nvPr/>
        </p:nvSpPr>
        <p:spPr>
          <a:xfrm>
            <a:off x="8484023" y="584049"/>
            <a:ext cx="15731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Summer 2026</a:t>
            </a:r>
          </a:p>
          <a:p>
            <a:pPr algn="ctr"/>
            <a:r>
              <a:rPr lang="en-US" sz="1200" dirty="0"/>
              <a:t>May 20-July 14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FCBD6DC-3121-1D9B-2C1B-D564A392E08A}"/>
              </a:ext>
            </a:extLst>
          </p:cNvPr>
          <p:cNvSpPr txBox="1"/>
          <p:nvPr/>
        </p:nvSpPr>
        <p:spPr>
          <a:xfrm>
            <a:off x="10379198" y="588109"/>
            <a:ext cx="15731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Fall 2026</a:t>
            </a:r>
          </a:p>
          <a:p>
            <a:pPr algn="ctr"/>
            <a:r>
              <a:rPr lang="en-US" sz="1200" dirty="0"/>
              <a:t>Aug 20-Oct 14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50167792-7661-9440-6237-C0C6D1EBC60D}"/>
              </a:ext>
            </a:extLst>
          </p:cNvPr>
          <p:cNvSpPr/>
          <p:nvPr/>
        </p:nvSpPr>
        <p:spPr>
          <a:xfrm>
            <a:off x="2548517" y="1247290"/>
            <a:ext cx="1005425" cy="51051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SDC200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B1C5A1FF-AA3C-B125-31C3-384C2F2894E9}"/>
              </a:ext>
            </a:extLst>
          </p:cNvPr>
          <p:cNvSpPr/>
          <p:nvPr/>
        </p:nvSpPr>
        <p:spPr>
          <a:xfrm>
            <a:off x="4792721" y="1247290"/>
            <a:ext cx="1005425" cy="51051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SDC300</a:t>
            </a:r>
          </a:p>
          <a:p>
            <a:pPr algn="ctr"/>
            <a:r>
              <a:rPr lang="en-US" sz="1050" dirty="0"/>
              <a:t>Residency: </a:t>
            </a:r>
          </a:p>
          <a:p>
            <a:pPr algn="ctr"/>
            <a:r>
              <a:rPr lang="en-US" sz="1050" dirty="0"/>
              <a:t>Oct 1-5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E450813-550A-3652-8247-A8D40929B80C}"/>
              </a:ext>
            </a:extLst>
          </p:cNvPr>
          <p:cNvSpPr/>
          <p:nvPr/>
        </p:nvSpPr>
        <p:spPr>
          <a:xfrm>
            <a:off x="6589823" y="1247290"/>
            <a:ext cx="1005425" cy="51051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SDC400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54C9F423-671D-21F4-8A11-729AB569E2FA}"/>
              </a:ext>
            </a:extLst>
          </p:cNvPr>
          <p:cNvSpPr/>
          <p:nvPr/>
        </p:nvSpPr>
        <p:spPr>
          <a:xfrm>
            <a:off x="8638058" y="1247290"/>
            <a:ext cx="1005425" cy="51051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SDC500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May 27-31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A31A7834-05F2-CEB5-193D-2FBDE24D9A37}"/>
              </a:ext>
            </a:extLst>
          </p:cNvPr>
          <p:cNvSpPr/>
          <p:nvPr/>
        </p:nvSpPr>
        <p:spPr>
          <a:xfrm>
            <a:off x="10665647" y="1247290"/>
            <a:ext cx="1005425" cy="51051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SDC600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60D5D44A-7D42-A3F7-EEBF-6AD2FFFC537C}"/>
              </a:ext>
            </a:extLst>
          </p:cNvPr>
          <p:cNvSpPr/>
          <p:nvPr/>
        </p:nvSpPr>
        <p:spPr>
          <a:xfrm>
            <a:off x="2548517" y="2176054"/>
            <a:ext cx="1005425" cy="51051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SDC100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D214D771-7180-EA16-4B88-27D43D2534DE}"/>
              </a:ext>
            </a:extLst>
          </p:cNvPr>
          <p:cNvSpPr/>
          <p:nvPr/>
        </p:nvSpPr>
        <p:spPr>
          <a:xfrm>
            <a:off x="4805138" y="2180092"/>
            <a:ext cx="1005425" cy="51051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SDC200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84201F78-387C-B82F-1D76-EB51501D8E5F}"/>
              </a:ext>
            </a:extLst>
          </p:cNvPr>
          <p:cNvSpPr/>
          <p:nvPr/>
        </p:nvSpPr>
        <p:spPr>
          <a:xfrm>
            <a:off x="6589823" y="2189653"/>
            <a:ext cx="1005425" cy="51051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SDC300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Feb 18-22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B5CFB299-E684-4270-043B-BE7FC8E4B7AB}"/>
              </a:ext>
            </a:extLst>
          </p:cNvPr>
          <p:cNvSpPr/>
          <p:nvPr/>
        </p:nvSpPr>
        <p:spPr>
          <a:xfrm>
            <a:off x="8610476" y="2186878"/>
            <a:ext cx="1005425" cy="51051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SDC400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EB7294B1-D7F7-07EB-1627-30634AD93DCA}"/>
              </a:ext>
            </a:extLst>
          </p:cNvPr>
          <p:cNvSpPr/>
          <p:nvPr/>
        </p:nvSpPr>
        <p:spPr>
          <a:xfrm>
            <a:off x="10631131" y="2189653"/>
            <a:ext cx="1005425" cy="51051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SDC500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Aug 26-30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19D044B5-2E8C-D421-4B35-0C9A2BDA9028}"/>
              </a:ext>
            </a:extLst>
          </p:cNvPr>
          <p:cNvSpPr/>
          <p:nvPr/>
        </p:nvSpPr>
        <p:spPr>
          <a:xfrm>
            <a:off x="4805138" y="3112894"/>
            <a:ext cx="1005425" cy="51051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SDC100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825BA3DE-C9F8-FBDC-1BAC-C0A00254DDFB}"/>
              </a:ext>
            </a:extLst>
          </p:cNvPr>
          <p:cNvSpPr/>
          <p:nvPr/>
        </p:nvSpPr>
        <p:spPr>
          <a:xfrm>
            <a:off x="6589823" y="3132016"/>
            <a:ext cx="1005425" cy="51051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SDC200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7F4D84FD-6669-E7E7-1B0F-DABF5A54A6C4}"/>
              </a:ext>
            </a:extLst>
          </p:cNvPr>
          <p:cNvSpPr/>
          <p:nvPr/>
        </p:nvSpPr>
        <p:spPr>
          <a:xfrm>
            <a:off x="8610476" y="3126466"/>
            <a:ext cx="1005425" cy="51051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SDC300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July 1-5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23398250-FD0F-91DA-C329-EF51FB37201F}"/>
              </a:ext>
            </a:extLst>
          </p:cNvPr>
          <p:cNvSpPr/>
          <p:nvPr/>
        </p:nvSpPr>
        <p:spPr>
          <a:xfrm>
            <a:off x="10631131" y="3132016"/>
            <a:ext cx="1005425" cy="51051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SDC400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8A2DED01-0C56-88BF-FBC3-07A6EF1DE715}"/>
              </a:ext>
            </a:extLst>
          </p:cNvPr>
          <p:cNvSpPr/>
          <p:nvPr/>
        </p:nvSpPr>
        <p:spPr>
          <a:xfrm>
            <a:off x="6583306" y="4074379"/>
            <a:ext cx="1005425" cy="51051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SDC100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54BAFE83-FA74-D26F-2CCD-F511143C230E}"/>
              </a:ext>
            </a:extLst>
          </p:cNvPr>
          <p:cNvSpPr/>
          <p:nvPr/>
        </p:nvSpPr>
        <p:spPr>
          <a:xfrm>
            <a:off x="8607219" y="4066054"/>
            <a:ext cx="1005425" cy="51051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SDC200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0BFE213E-165A-A8EC-DB38-06F7B170E8D9}"/>
              </a:ext>
            </a:extLst>
          </p:cNvPr>
          <p:cNvSpPr/>
          <p:nvPr/>
        </p:nvSpPr>
        <p:spPr>
          <a:xfrm>
            <a:off x="10631131" y="4074379"/>
            <a:ext cx="1039941" cy="51051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SDC300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Sept 30-Oct 4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80D48518-8858-24E0-DAF5-3D4CA71A128C}"/>
              </a:ext>
            </a:extLst>
          </p:cNvPr>
          <p:cNvSpPr/>
          <p:nvPr/>
        </p:nvSpPr>
        <p:spPr>
          <a:xfrm>
            <a:off x="8607344" y="4978497"/>
            <a:ext cx="1005425" cy="510511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SDC100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9D16E157-DF0D-9138-E6DC-561C2A3E4C25}"/>
              </a:ext>
            </a:extLst>
          </p:cNvPr>
          <p:cNvSpPr/>
          <p:nvPr/>
        </p:nvSpPr>
        <p:spPr>
          <a:xfrm>
            <a:off x="10631130" y="4960039"/>
            <a:ext cx="1005425" cy="510511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SDC200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22AD46E7-E796-2C62-B961-A582E5B58ED5}"/>
              </a:ext>
            </a:extLst>
          </p:cNvPr>
          <p:cNvSpPr/>
          <p:nvPr/>
        </p:nvSpPr>
        <p:spPr>
          <a:xfrm>
            <a:off x="10658711" y="5888949"/>
            <a:ext cx="1005425" cy="51051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SDC100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7A0FC62-841E-15E7-165E-B37E78853263}"/>
              </a:ext>
            </a:extLst>
          </p:cNvPr>
          <p:cNvSpPr txBox="1"/>
          <p:nvPr/>
        </p:nvSpPr>
        <p:spPr>
          <a:xfrm>
            <a:off x="147484" y="88734"/>
            <a:ext cx="7502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SDC Calendar and Course Progression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E5D651-D345-1ECC-34AD-F12AE84284A9}"/>
              </a:ext>
            </a:extLst>
          </p:cNvPr>
          <p:cNvSpPr/>
          <p:nvPr/>
        </p:nvSpPr>
        <p:spPr>
          <a:xfrm>
            <a:off x="527864" y="2176487"/>
            <a:ext cx="1005425" cy="510511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SDC600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025131ED-54B8-B063-4DDD-4FE442F37325}"/>
              </a:ext>
            </a:extLst>
          </p:cNvPr>
          <p:cNvSpPr/>
          <p:nvPr/>
        </p:nvSpPr>
        <p:spPr>
          <a:xfrm>
            <a:off x="527864" y="3104603"/>
            <a:ext cx="1005425" cy="510511"/>
          </a:xfrm>
          <a:prstGeom prst="roundRect">
            <a:avLst/>
          </a:prstGeom>
          <a:solidFill>
            <a:srgbClr val="B37CE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/>
          </a:p>
          <a:p>
            <a:pPr algn="ctr"/>
            <a:r>
              <a:rPr lang="en-US" sz="1050" dirty="0"/>
              <a:t>SDC500</a:t>
            </a: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Residency:</a:t>
            </a: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 Jan 15-19</a:t>
            </a:r>
          </a:p>
          <a:p>
            <a:pPr algn="ctr"/>
            <a:endParaRPr lang="en-US" sz="1050" dirty="0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46D4E85E-119E-3BD5-A301-DF2A6B724BC8}"/>
              </a:ext>
            </a:extLst>
          </p:cNvPr>
          <p:cNvSpPr/>
          <p:nvPr/>
        </p:nvSpPr>
        <p:spPr>
          <a:xfrm>
            <a:off x="511569" y="4032719"/>
            <a:ext cx="1005425" cy="510511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SDC400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5A504EE0-CF37-4908-439C-7ACDF1DF4A7C}"/>
              </a:ext>
            </a:extLst>
          </p:cNvPr>
          <p:cNvSpPr/>
          <p:nvPr/>
        </p:nvSpPr>
        <p:spPr>
          <a:xfrm>
            <a:off x="527864" y="4960835"/>
            <a:ext cx="1005425" cy="510511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SDC300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Feb 19-23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4543232F-1C67-D0FF-B9D7-F31E56977638}"/>
              </a:ext>
            </a:extLst>
          </p:cNvPr>
          <p:cNvSpPr/>
          <p:nvPr/>
        </p:nvSpPr>
        <p:spPr>
          <a:xfrm>
            <a:off x="527864" y="5888949"/>
            <a:ext cx="1005425" cy="510511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SDC200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60943F46-0825-1555-9131-8C5601B83962}"/>
              </a:ext>
            </a:extLst>
          </p:cNvPr>
          <p:cNvSpPr/>
          <p:nvPr/>
        </p:nvSpPr>
        <p:spPr>
          <a:xfrm>
            <a:off x="2548517" y="3103737"/>
            <a:ext cx="1005425" cy="510511"/>
          </a:xfrm>
          <a:prstGeom prst="roundRect">
            <a:avLst/>
          </a:prstGeom>
          <a:solidFill>
            <a:srgbClr val="B37CE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SDC600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D0B4F026-0DFF-FFDD-389D-15397F04733B}"/>
              </a:ext>
            </a:extLst>
          </p:cNvPr>
          <p:cNvSpPr/>
          <p:nvPr/>
        </p:nvSpPr>
        <p:spPr>
          <a:xfrm>
            <a:off x="2535482" y="4008752"/>
            <a:ext cx="1063509" cy="534821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/>
          </a:p>
          <a:p>
            <a:pPr algn="ctr"/>
            <a:endParaRPr lang="en-US" sz="1050" dirty="0"/>
          </a:p>
          <a:p>
            <a:pPr algn="ctr"/>
            <a:r>
              <a:rPr lang="en-US" sz="1050" dirty="0"/>
              <a:t>SDC500</a:t>
            </a: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Residency: </a:t>
            </a: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May 28-June 1</a:t>
            </a:r>
          </a:p>
          <a:p>
            <a:pPr algn="ctr"/>
            <a:endParaRPr lang="en-US" sz="1050" dirty="0">
              <a:solidFill>
                <a:schemeClr val="bg1"/>
              </a:solidFill>
            </a:endParaRPr>
          </a:p>
          <a:p>
            <a:pPr algn="ctr"/>
            <a:endParaRPr lang="en-US" sz="1050" dirty="0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D3D068B5-1A74-E101-3AB7-E49BCC6A6595}"/>
              </a:ext>
            </a:extLst>
          </p:cNvPr>
          <p:cNvSpPr/>
          <p:nvPr/>
        </p:nvSpPr>
        <p:spPr>
          <a:xfrm>
            <a:off x="2548517" y="4961265"/>
            <a:ext cx="1005425" cy="510511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SDC400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FA18FEEA-92FD-258B-D50E-70AA70984E2D}"/>
              </a:ext>
            </a:extLst>
          </p:cNvPr>
          <p:cNvSpPr/>
          <p:nvPr/>
        </p:nvSpPr>
        <p:spPr>
          <a:xfrm>
            <a:off x="2548517" y="5888949"/>
            <a:ext cx="1005425" cy="510511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SDC300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July 2-6</a:t>
            </a: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CC55814F-F7BD-D06E-AE21-06133A6C73DD}"/>
              </a:ext>
            </a:extLst>
          </p:cNvPr>
          <p:cNvSpPr/>
          <p:nvPr/>
        </p:nvSpPr>
        <p:spPr>
          <a:xfrm>
            <a:off x="4795361" y="4045696"/>
            <a:ext cx="1005425" cy="510511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SDC600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8B1A25AF-7A9C-1FE0-5599-B9C2F4844D4B}"/>
              </a:ext>
            </a:extLst>
          </p:cNvPr>
          <p:cNvSpPr/>
          <p:nvPr/>
        </p:nvSpPr>
        <p:spPr>
          <a:xfrm>
            <a:off x="4805138" y="4978498"/>
            <a:ext cx="1005425" cy="510511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SDC500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Aug 27-31</a:t>
            </a: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57EDBA8E-0D30-188C-AFA0-7C1027F26C57}"/>
              </a:ext>
            </a:extLst>
          </p:cNvPr>
          <p:cNvSpPr/>
          <p:nvPr/>
        </p:nvSpPr>
        <p:spPr>
          <a:xfrm>
            <a:off x="4805138" y="5911302"/>
            <a:ext cx="1005425" cy="510511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SDC400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65CC1ED2-C3CF-DD27-92CB-C339A7DD823D}"/>
              </a:ext>
            </a:extLst>
          </p:cNvPr>
          <p:cNvSpPr/>
          <p:nvPr/>
        </p:nvSpPr>
        <p:spPr>
          <a:xfrm>
            <a:off x="6636983" y="4960835"/>
            <a:ext cx="1005425" cy="510511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SDC600</a:t>
            </a: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60B0955F-1658-07DA-524C-A1EE80045707}"/>
              </a:ext>
            </a:extLst>
          </p:cNvPr>
          <p:cNvSpPr/>
          <p:nvPr/>
        </p:nvSpPr>
        <p:spPr>
          <a:xfrm>
            <a:off x="6581534" y="5934441"/>
            <a:ext cx="1005425" cy="510511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SDC500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Jan 14-18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67007B2-35EB-EE7D-24FD-DD1074390C0D}"/>
              </a:ext>
            </a:extLst>
          </p:cNvPr>
          <p:cNvSpPr/>
          <p:nvPr/>
        </p:nvSpPr>
        <p:spPr>
          <a:xfrm>
            <a:off x="8640483" y="5908995"/>
            <a:ext cx="1005425" cy="510511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SDC600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8FB4DF7-F927-1440-22C9-4FBB264710E5}"/>
              </a:ext>
            </a:extLst>
          </p:cNvPr>
          <p:cNvSpPr/>
          <p:nvPr/>
        </p:nvSpPr>
        <p:spPr>
          <a:xfrm>
            <a:off x="554303" y="4605421"/>
            <a:ext cx="5660962" cy="214570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Retreat Completion; Proof of Professional Liability Insurance; Practicum Hours work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3E59F4F-5DBF-3EFE-BE39-A7472F95FF03}"/>
              </a:ext>
            </a:extLst>
          </p:cNvPr>
          <p:cNvSpPr/>
          <p:nvPr/>
        </p:nvSpPr>
        <p:spPr>
          <a:xfrm>
            <a:off x="2525708" y="5551237"/>
            <a:ext cx="5567458" cy="24199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Retreat Completion; Proof of Professional Liability Insurance; Practicum Hours work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4B75B1E-11B6-D3AC-31DE-CC05C8E74A52}"/>
              </a:ext>
            </a:extLst>
          </p:cNvPr>
          <p:cNvSpPr/>
          <p:nvPr/>
        </p:nvSpPr>
        <p:spPr>
          <a:xfrm>
            <a:off x="4580460" y="6480109"/>
            <a:ext cx="5738498" cy="241996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Retreat Completion; Proof of Professional Liability Insurance; Practicum Hours work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855D7CA-6221-44B2-3F46-3695132AC64B}"/>
              </a:ext>
            </a:extLst>
          </p:cNvPr>
          <p:cNvSpPr/>
          <p:nvPr/>
        </p:nvSpPr>
        <p:spPr>
          <a:xfrm>
            <a:off x="-15868" y="3652911"/>
            <a:ext cx="4669147" cy="214567"/>
          </a:xfrm>
          <a:prstGeom prst="roundRect">
            <a:avLst/>
          </a:prstGeom>
          <a:solidFill>
            <a:srgbClr val="B37CE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Retreat Completion; Proof of Professional Liability Ins; Practicum Hours work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0D4EC748-E305-C8FA-400D-A6992051F5D8}"/>
              </a:ext>
            </a:extLst>
          </p:cNvPr>
          <p:cNvSpPr/>
          <p:nvPr/>
        </p:nvSpPr>
        <p:spPr>
          <a:xfrm>
            <a:off x="7508247" y="2751222"/>
            <a:ext cx="4674102" cy="25717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Retreat Completion; Proof of Professional Liability Ins; Practicum Hours work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E206F844-4254-1D73-ECAB-2F8784057369}"/>
              </a:ext>
            </a:extLst>
          </p:cNvPr>
          <p:cNvSpPr/>
          <p:nvPr/>
        </p:nvSpPr>
        <p:spPr>
          <a:xfrm>
            <a:off x="6609258" y="1817761"/>
            <a:ext cx="5063023" cy="172397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Retreat Completion; Proof of Professional Liability Insurance; Practicum Hours work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6133BB4-DED9-8600-6784-EBAD3544FFD4}"/>
              </a:ext>
            </a:extLst>
          </p:cNvPr>
          <p:cNvSpPr txBox="1"/>
          <p:nvPr/>
        </p:nvSpPr>
        <p:spPr>
          <a:xfrm>
            <a:off x="7315201" y="172650"/>
            <a:ext cx="4767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Retreat requirement: 5 days</a:t>
            </a:r>
          </a:p>
          <a:p>
            <a:r>
              <a:rPr lang="en-US" sz="1000" dirty="0"/>
              <a:t>Practicum Hours Requirement: 48H with </a:t>
            </a:r>
            <a:r>
              <a:rPr lang="en-US" sz="1000" dirty="0" err="1"/>
              <a:t>directee</a:t>
            </a:r>
            <a:r>
              <a:rPr lang="en-US" sz="1000" dirty="0"/>
              <a:t> + 12H of supervision = 60H total</a:t>
            </a:r>
          </a:p>
        </p:txBody>
      </p:sp>
    </p:spTree>
    <p:extLst>
      <p:ext uri="{BB962C8B-B14F-4D97-AF65-F5344CB8AC3E}">
        <p14:creationId xmlns:p14="http://schemas.microsoft.com/office/powerpoint/2010/main" val="1020579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0BA765-32FA-9C48-AD27-01950963B3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524A4F2-2538-B3CB-459B-7B249FE5ACE1}"/>
              </a:ext>
            </a:extLst>
          </p:cNvPr>
          <p:cNvCxnSpPr>
            <a:cxnSpLocks/>
          </p:cNvCxnSpPr>
          <p:nvPr/>
        </p:nvCxnSpPr>
        <p:spPr>
          <a:xfrm>
            <a:off x="2083230" y="611954"/>
            <a:ext cx="0" cy="61402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B062E1A-1B0A-36CD-BAFD-18FF121C5C2B}"/>
              </a:ext>
            </a:extLst>
          </p:cNvPr>
          <p:cNvCxnSpPr>
            <a:cxnSpLocks/>
          </p:cNvCxnSpPr>
          <p:nvPr/>
        </p:nvCxnSpPr>
        <p:spPr>
          <a:xfrm>
            <a:off x="4305305" y="595277"/>
            <a:ext cx="0" cy="61402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400531-673E-4B97-FA7E-F2FEBB6288C2}"/>
              </a:ext>
            </a:extLst>
          </p:cNvPr>
          <p:cNvCxnSpPr>
            <a:cxnSpLocks/>
          </p:cNvCxnSpPr>
          <p:nvPr/>
        </p:nvCxnSpPr>
        <p:spPr>
          <a:xfrm>
            <a:off x="6247193" y="725210"/>
            <a:ext cx="0" cy="61402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7120037-09E0-DEE1-E0B9-50FEA6902F62}"/>
              </a:ext>
            </a:extLst>
          </p:cNvPr>
          <p:cNvCxnSpPr>
            <a:cxnSpLocks/>
          </p:cNvCxnSpPr>
          <p:nvPr/>
        </p:nvCxnSpPr>
        <p:spPr>
          <a:xfrm>
            <a:off x="8061238" y="725210"/>
            <a:ext cx="0" cy="61402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76B33E1-4DA1-C117-0AA3-A0D9563AA696}"/>
              </a:ext>
            </a:extLst>
          </p:cNvPr>
          <p:cNvCxnSpPr>
            <a:cxnSpLocks/>
          </p:cNvCxnSpPr>
          <p:nvPr/>
        </p:nvCxnSpPr>
        <p:spPr>
          <a:xfrm>
            <a:off x="10318958" y="717755"/>
            <a:ext cx="0" cy="61402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1EAB5A7-3F39-55C1-0FA6-D9D6132EB82A}"/>
              </a:ext>
            </a:extLst>
          </p:cNvPr>
          <p:cNvCxnSpPr>
            <a:cxnSpLocks/>
          </p:cNvCxnSpPr>
          <p:nvPr/>
        </p:nvCxnSpPr>
        <p:spPr>
          <a:xfrm flipH="1">
            <a:off x="0" y="1150045"/>
            <a:ext cx="1206295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0EFBA98-471B-EE82-A898-2413AEAD7861}"/>
              </a:ext>
            </a:extLst>
          </p:cNvPr>
          <p:cNvSpPr/>
          <p:nvPr/>
        </p:nvSpPr>
        <p:spPr>
          <a:xfrm>
            <a:off x="554303" y="1248371"/>
            <a:ext cx="1005425" cy="51051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SDC100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C88552B-7A85-2B66-2A15-83C637BCAAD4}"/>
              </a:ext>
            </a:extLst>
          </p:cNvPr>
          <p:cNvSpPr txBox="1"/>
          <p:nvPr/>
        </p:nvSpPr>
        <p:spPr>
          <a:xfrm>
            <a:off x="374251" y="593914"/>
            <a:ext cx="15731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Spring 2025</a:t>
            </a:r>
          </a:p>
          <a:p>
            <a:pPr algn="ctr"/>
            <a:r>
              <a:rPr lang="en-US" sz="1200" dirty="0"/>
              <a:t>January 8-March 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8B0ACBB-EF9D-0263-FC2E-21E8B6CAC03A}"/>
              </a:ext>
            </a:extLst>
          </p:cNvPr>
          <p:cNvSpPr txBox="1"/>
          <p:nvPr/>
        </p:nvSpPr>
        <p:spPr>
          <a:xfrm>
            <a:off x="2417527" y="580155"/>
            <a:ext cx="15731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Summer 2025</a:t>
            </a:r>
          </a:p>
          <a:p>
            <a:pPr algn="ctr"/>
            <a:r>
              <a:rPr lang="en-US" sz="1200" dirty="0"/>
              <a:t>May 21-July 15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BB47394-3366-61E2-4B80-C8FA1CAF94E5}"/>
              </a:ext>
            </a:extLst>
          </p:cNvPr>
          <p:cNvSpPr txBox="1"/>
          <p:nvPr/>
        </p:nvSpPr>
        <p:spPr>
          <a:xfrm>
            <a:off x="4580460" y="557371"/>
            <a:ext cx="15731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Fall 2025</a:t>
            </a:r>
          </a:p>
          <a:p>
            <a:pPr algn="ctr"/>
            <a:r>
              <a:rPr lang="en-US" sz="1200" dirty="0"/>
              <a:t>Aug 20-Oct 14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937581A-6B93-F05B-5884-0E19CC8C8D98}"/>
              </a:ext>
            </a:extLst>
          </p:cNvPr>
          <p:cNvSpPr txBox="1"/>
          <p:nvPr/>
        </p:nvSpPr>
        <p:spPr>
          <a:xfrm>
            <a:off x="6247193" y="579845"/>
            <a:ext cx="18140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Spring 2026</a:t>
            </a:r>
          </a:p>
          <a:p>
            <a:pPr algn="ctr"/>
            <a:r>
              <a:rPr lang="en-US" sz="1200" dirty="0"/>
              <a:t>Jan 7-March 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298A9D2-2329-712F-B67A-934E1AED6ABF}"/>
              </a:ext>
            </a:extLst>
          </p:cNvPr>
          <p:cNvSpPr txBox="1"/>
          <p:nvPr/>
        </p:nvSpPr>
        <p:spPr>
          <a:xfrm>
            <a:off x="8484023" y="584049"/>
            <a:ext cx="15731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Summer 2026</a:t>
            </a:r>
          </a:p>
          <a:p>
            <a:pPr algn="ctr"/>
            <a:r>
              <a:rPr lang="en-US" sz="1200" dirty="0"/>
              <a:t>May 20-July 14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150695A-184D-744E-9506-6FB3B0EA9EE7}"/>
              </a:ext>
            </a:extLst>
          </p:cNvPr>
          <p:cNvSpPr txBox="1"/>
          <p:nvPr/>
        </p:nvSpPr>
        <p:spPr>
          <a:xfrm>
            <a:off x="10379198" y="588109"/>
            <a:ext cx="15731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Fall 2026</a:t>
            </a:r>
          </a:p>
          <a:p>
            <a:pPr algn="ctr"/>
            <a:r>
              <a:rPr lang="en-US" sz="1200" dirty="0"/>
              <a:t>Aug 20-Oct 14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A493FE2A-CF2E-97CB-BD1B-227E4D3A73A7}"/>
              </a:ext>
            </a:extLst>
          </p:cNvPr>
          <p:cNvSpPr/>
          <p:nvPr/>
        </p:nvSpPr>
        <p:spPr>
          <a:xfrm>
            <a:off x="2548517" y="1247290"/>
            <a:ext cx="1005425" cy="51051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SDC200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FD3EB63D-3741-C77C-DDAE-9CA439A0F25B}"/>
              </a:ext>
            </a:extLst>
          </p:cNvPr>
          <p:cNvSpPr/>
          <p:nvPr/>
        </p:nvSpPr>
        <p:spPr>
          <a:xfrm>
            <a:off x="4792721" y="1247290"/>
            <a:ext cx="1005425" cy="51051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SDC300</a:t>
            </a:r>
          </a:p>
          <a:p>
            <a:pPr algn="ctr"/>
            <a:r>
              <a:rPr lang="en-US" sz="1050" dirty="0"/>
              <a:t>Residency: </a:t>
            </a:r>
          </a:p>
          <a:p>
            <a:pPr algn="ctr"/>
            <a:r>
              <a:rPr lang="en-US" sz="1050" dirty="0"/>
              <a:t>Oct 1-5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FA51483A-6523-0686-DE99-D87FC44EE7E2}"/>
              </a:ext>
            </a:extLst>
          </p:cNvPr>
          <p:cNvSpPr/>
          <p:nvPr/>
        </p:nvSpPr>
        <p:spPr>
          <a:xfrm>
            <a:off x="6589823" y="1247290"/>
            <a:ext cx="1005425" cy="51051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SDC400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92C9A1FF-3A5E-2735-2CD8-906D6E41A5A7}"/>
              </a:ext>
            </a:extLst>
          </p:cNvPr>
          <p:cNvSpPr/>
          <p:nvPr/>
        </p:nvSpPr>
        <p:spPr>
          <a:xfrm>
            <a:off x="8638058" y="1247290"/>
            <a:ext cx="1005425" cy="51051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SDC500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May 27-31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A6609078-ACF7-856E-421D-27ADD4F12B39}"/>
              </a:ext>
            </a:extLst>
          </p:cNvPr>
          <p:cNvSpPr/>
          <p:nvPr/>
        </p:nvSpPr>
        <p:spPr>
          <a:xfrm>
            <a:off x="10665647" y="1247290"/>
            <a:ext cx="1005425" cy="51051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SDC600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230E0F5-209B-6102-37BE-A8F8FBD0B031}"/>
              </a:ext>
            </a:extLst>
          </p:cNvPr>
          <p:cNvSpPr/>
          <p:nvPr/>
        </p:nvSpPr>
        <p:spPr>
          <a:xfrm>
            <a:off x="2548517" y="2176054"/>
            <a:ext cx="1005425" cy="51051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SDC100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F255BFC4-6F97-68B8-E79C-47F30733D28C}"/>
              </a:ext>
            </a:extLst>
          </p:cNvPr>
          <p:cNvSpPr/>
          <p:nvPr/>
        </p:nvSpPr>
        <p:spPr>
          <a:xfrm>
            <a:off x="4805138" y="2180092"/>
            <a:ext cx="1005425" cy="51051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SDC200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274F995A-D8DC-6403-803A-74F18D77C804}"/>
              </a:ext>
            </a:extLst>
          </p:cNvPr>
          <p:cNvSpPr/>
          <p:nvPr/>
        </p:nvSpPr>
        <p:spPr>
          <a:xfrm>
            <a:off x="6589823" y="2189653"/>
            <a:ext cx="1005425" cy="51051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SDC300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Feb 18-22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35F1ADD1-DBD5-880C-2E00-7FFCDA19A2F8}"/>
              </a:ext>
            </a:extLst>
          </p:cNvPr>
          <p:cNvSpPr/>
          <p:nvPr/>
        </p:nvSpPr>
        <p:spPr>
          <a:xfrm>
            <a:off x="8610476" y="2186878"/>
            <a:ext cx="1005425" cy="51051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SDC400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F3984E11-6624-C14C-EE1A-3897D13A2188}"/>
              </a:ext>
            </a:extLst>
          </p:cNvPr>
          <p:cNvSpPr/>
          <p:nvPr/>
        </p:nvSpPr>
        <p:spPr>
          <a:xfrm>
            <a:off x="10631131" y="2189653"/>
            <a:ext cx="1005425" cy="51051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SDC500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Aug 26-30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642898B4-3875-B3EE-49DC-B436C17AD98B}"/>
              </a:ext>
            </a:extLst>
          </p:cNvPr>
          <p:cNvSpPr/>
          <p:nvPr/>
        </p:nvSpPr>
        <p:spPr>
          <a:xfrm>
            <a:off x="4805138" y="3112894"/>
            <a:ext cx="1005425" cy="51051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SDC100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55D6A0DA-D128-8790-264D-F2456EF22202}"/>
              </a:ext>
            </a:extLst>
          </p:cNvPr>
          <p:cNvSpPr/>
          <p:nvPr/>
        </p:nvSpPr>
        <p:spPr>
          <a:xfrm>
            <a:off x="6589823" y="3132016"/>
            <a:ext cx="1005425" cy="51051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SDC200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14DA33D8-56E2-5CE6-5031-62F5071A6801}"/>
              </a:ext>
            </a:extLst>
          </p:cNvPr>
          <p:cNvSpPr/>
          <p:nvPr/>
        </p:nvSpPr>
        <p:spPr>
          <a:xfrm>
            <a:off x="8610476" y="3126466"/>
            <a:ext cx="1005425" cy="51051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SDC300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July 1-5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71A1BC1B-CDFE-0011-43F9-F91AB459D762}"/>
              </a:ext>
            </a:extLst>
          </p:cNvPr>
          <p:cNvSpPr/>
          <p:nvPr/>
        </p:nvSpPr>
        <p:spPr>
          <a:xfrm>
            <a:off x="10631131" y="3132016"/>
            <a:ext cx="1005425" cy="51051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SDC400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8F8C8A3C-8E6D-44F1-5F76-0495BB88B73E}"/>
              </a:ext>
            </a:extLst>
          </p:cNvPr>
          <p:cNvSpPr/>
          <p:nvPr/>
        </p:nvSpPr>
        <p:spPr>
          <a:xfrm>
            <a:off x="6583306" y="4074379"/>
            <a:ext cx="1005425" cy="51051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SDC100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454C57DC-0709-99B0-C72F-DBBA99AA75BF}"/>
              </a:ext>
            </a:extLst>
          </p:cNvPr>
          <p:cNvSpPr/>
          <p:nvPr/>
        </p:nvSpPr>
        <p:spPr>
          <a:xfrm>
            <a:off x="8607219" y="4066054"/>
            <a:ext cx="1005425" cy="51051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SDC200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4D7D54CB-F222-53BC-5A30-CCC495FF6554}"/>
              </a:ext>
            </a:extLst>
          </p:cNvPr>
          <p:cNvSpPr/>
          <p:nvPr/>
        </p:nvSpPr>
        <p:spPr>
          <a:xfrm>
            <a:off x="10631131" y="4074379"/>
            <a:ext cx="1039941" cy="51051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SDC300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Sept 30-Oct 4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8FBCB5D6-77D7-94BA-982C-204C9B7AA0E2}"/>
              </a:ext>
            </a:extLst>
          </p:cNvPr>
          <p:cNvSpPr/>
          <p:nvPr/>
        </p:nvSpPr>
        <p:spPr>
          <a:xfrm>
            <a:off x="8607344" y="4978497"/>
            <a:ext cx="1005425" cy="510511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SDC100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267CAAEE-F4C1-CFB7-DE83-AD375FDDBD46}"/>
              </a:ext>
            </a:extLst>
          </p:cNvPr>
          <p:cNvSpPr/>
          <p:nvPr/>
        </p:nvSpPr>
        <p:spPr>
          <a:xfrm>
            <a:off x="10631130" y="4960039"/>
            <a:ext cx="1005425" cy="510511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SDC200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DDAB92BA-AEAA-D110-99EA-DEA4C98BA04C}"/>
              </a:ext>
            </a:extLst>
          </p:cNvPr>
          <p:cNvSpPr/>
          <p:nvPr/>
        </p:nvSpPr>
        <p:spPr>
          <a:xfrm>
            <a:off x="10658711" y="5888949"/>
            <a:ext cx="1005425" cy="51051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SDC100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67DE0B1-040E-AC4F-BC83-60495DE65399}"/>
              </a:ext>
            </a:extLst>
          </p:cNvPr>
          <p:cNvSpPr txBox="1"/>
          <p:nvPr/>
        </p:nvSpPr>
        <p:spPr>
          <a:xfrm>
            <a:off x="147484" y="88734"/>
            <a:ext cx="7502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SDC Calendar and Course Progression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D11A94F-9C9E-9CBB-D583-D48CF9842948}"/>
              </a:ext>
            </a:extLst>
          </p:cNvPr>
          <p:cNvSpPr/>
          <p:nvPr/>
        </p:nvSpPr>
        <p:spPr>
          <a:xfrm>
            <a:off x="527864" y="2176487"/>
            <a:ext cx="1005425" cy="510511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SDC600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4D25AFE0-150C-B470-940B-BFD006D643D8}"/>
              </a:ext>
            </a:extLst>
          </p:cNvPr>
          <p:cNvSpPr/>
          <p:nvPr/>
        </p:nvSpPr>
        <p:spPr>
          <a:xfrm>
            <a:off x="527864" y="3104603"/>
            <a:ext cx="1005425" cy="510511"/>
          </a:xfrm>
          <a:prstGeom prst="roundRect">
            <a:avLst/>
          </a:prstGeom>
          <a:solidFill>
            <a:srgbClr val="B37CE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/>
          </a:p>
          <a:p>
            <a:pPr algn="ctr"/>
            <a:r>
              <a:rPr lang="en-US" sz="1050" dirty="0"/>
              <a:t>SDC500</a:t>
            </a: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Residency:</a:t>
            </a: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 Jan 15-19</a:t>
            </a:r>
          </a:p>
          <a:p>
            <a:pPr algn="ctr"/>
            <a:endParaRPr lang="en-US" sz="1050" dirty="0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0DCC8DBB-70FB-BBDD-6ED2-5AA80586BDA8}"/>
              </a:ext>
            </a:extLst>
          </p:cNvPr>
          <p:cNvSpPr/>
          <p:nvPr/>
        </p:nvSpPr>
        <p:spPr>
          <a:xfrm>
            <a:off x="511569" y="4032719"/>
            <a:ext cx="1005425" cy="510511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SDC400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D9E84011-AC12-FD27-5A3E-4224DD8EBEB5}"/>
              </a:ext>
            </a:extLst>
          </p:cNvPr>
          <p:cNvSpPr/>
          <p:nvPr/>
        </p:nvSpPr>
        <p:spPr>
          <a:xfrm>
            <a:off x="527864" y="4960835"/>
            <a:ext cx="1005425" cy="510511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SDC300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Feb 19-23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28AD7986-2984-0A75-0DF8-237B91233475}"/>
              </a:ext>
            </a:extLst>
          </p:cNvPr>
          <p:cNvSpPr/>
          <p:nvPr/>
        </p:nvSpPr>
        <p:spPr>
          <a:xfrm>
            <a:off x="527864" y="5888949"/>
            <a:ext cx="1005425" cy="510511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SDC200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1F16C794-93F8-520F-0B7B-E2E4FB3418B8}"/>
              </a:ext>
            </a:extLst>
          </p:cNvPr>
          <p:cNvSpPr/>
          <p:nvPr/>
        </p:nvSpPr>
        <p:spPr>
          <a:xfrm>
            <a:off x="2548517" y="3103737"/>
            <a:ext cx="1005425" cy="510511"/>
          </a:xfrm>
          <a:prstGeom prst="roundRect">
            <a:avLst/>
          </a:prstGeom>
          <a:solidFill>
            <a:srgbClr val="B37CE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SDC600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AA9DB087-CBBA-F51C-A912-201AC5DC6475}"/>
              </a:ext>
            </a:extLst>
          </p:cNvPr>
          <p:cNvSpPr/>
          <p:nvPr/>
        </p:nvSpPr>
        <p:spPr>
          <a:xfrm>
            <a:off x="2535482" y="4008752"/>
            <a:ext cx="1063509" cy="534821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/>
          </a:p>
          <a:p>
            <a:pPr algn="ctr"/>
            <a:endParaRPr lang="en-US" sz="1050" dirty="0"/>
          </a:p>
          <a:p>
            <a:pPr algn="ctr"/>
            <a:r>
              <a:rPr lang="en-US" sz="1050" dirty="0"/>
              <a:t>SDC500</a:t>
            </a: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Residency: </a:t>
            </a: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May 28-June 1</a:t>
            </a:r>
          </a:p>
          <a:p>
            <a:pPr algn="ctr"/>
            <a:endParaRPr lang="en-US" sz="1050" dirty="0">
              <a:solidFill>
                <a:schemeClr val="bg1"/>
              </a:solidFill>
            </a:endParaRPr>
          </a:p>
          <a:p>
            <a:pPr algn="ctr"/>
            <a:endParaRPr lang="en-US" sz="1050" dirty="0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86BE80CF-1967-09F4-7D4B-5CAE47DEB5BE}"/>
              </a:ext>
            </a:extLst>
          </p:cNvPr>
          <p:cNvSpPr/>
          <p:nvPr/>
        </p:nvSpPr>
        <p:spPr>
          <a:xfrm>
            <a:off x="2548517" y="4961265"/>
            <a:ext cx="1005425" cy="510511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SDC400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98E021D8-2194-31AD-7525-7B4AE9F801E4}"/>
              </a:ext>
            </a:extLst>
          </p:cNvPr>
          <p:cNvSpPr/>
          <p:nvPr/>
        </p:nvSpPr>
        <p:spPr>
          <a:xfrm>
            <a:off x="2548517" y="5888949"/>
            <a:ext cx="1005425" cy="510511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SDC300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July 2-6</a:t>
            </a: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3019F9A5-7ADE-ECDE-C35F-8EC97664B397}"/>
              </a:ext>
            </a:extLst>
          </p:cNvPr>
          <p:cNvSpPr/>
          <p:nvPr/>
        </p:nvSpPr>
        <p:spPr>
          <a:xfrm>
            <a:off x="4795361" y="4045696"/>
            <a:ext cx="1005425" cy="510511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SDC600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3EFDCA60-0279-EC81-250E-109BC9AEF7EA}"/>
              </a:ext>
            </a:extLst>
          </p:cNvPr>
          <p:cNvSpPr/>
          <p:nvPr/>
        </p:nvSpPr>
        <p:spPr>
          <a:xfrm>
            <a:off x="4805138" y="4978498"/>
            <a:ext cx="1005425" cy="510511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SDC500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Aug 27-31</a:t>
            </a: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AD526F52-7EBA-2ECB-2D6B-B7F73BA0D29F}"/>
              </a:ext>
            </a:extLst>
          </p:cNvPr>
          <p:cNvSpPr/>
          <p:nvPr/>
        </p:nvSpPr>
        <p:spPr>
          <a:xfrm>
            <a:off x="4805138" y="5911302"/>
            <a:ext cx="1005425" cy="510511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SDC400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74A35D9C-CF8E-E00C-2E1C-FCDE77A721B0}"/>
              </a:ext>
            </a:extLst>
          </p:cNvPr>
          <p:cNvSpPr/>
          <p:nvPr/>
        </p:nvSpPr>
        <p:spPr>
          <a:xfrm>
            <a:off x="6636983" y="4960835"/>
            <a:ext cx="1005425" cy="510511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SDC600</a:t>
            </a: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9DF693CC-D0CB-60AA-7E5D-3ED66EBE9713}"/>
              </a:ext>
            </a:extLst>
          </p:cNvPr>
          <p:cNvSpPr/>
          <p:nvPr/>
        </p:nvSpPr>
        <p:spPr>
          <a:xfrm>
            <a:off x="6581534" y="5934441"/>
            <a:ext cx="1005425" cy="510511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SDC500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Jan 14-18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4E12D70-7E85-D953-8A75-9BF0F80E6A87}"/>
              </a:ext>
            </a:extLst>
          </p:cNvPr>
          <p:cNvSpPr/>
          <p:nvPr/>
        </p:nvSpPr>
        <p:spPr>
          <a:xfrm>
            <a:off x="8640483" y="5908995"/>
            <a:ext cx="1005425" cy="510511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SDC600</a:t>
            </a:r>
          </a:p>
        </p:txBody>
      </p:sp>
    </p:spTree>
    <p:extLst>
      <p:ext uri="{BB962C8B-B14F-4D97-AF65-F5344CB8AC3E}">
        <p14:creationId xmlns:p14="http://schemas.microsoft.com/office/powerpoint/2010/main" val="4129940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31FD9B-E640-4135-4A7C-84CEB066DA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1BDB910-1A10-9EFE-D418-DA083B6F879D}"/>
              </a:ext>
            </a:extLst>
          </p:cNvPr>
          <p:cNvCxnSpPr>
            <a:cxnSpLocks/>
          </p:cNvCxnSpPr>
          <p:nvPr/>
        </p:nvCxnSpPr>
        <p:spPr>
          <a:xfrm>
            <a:off x="2083230" y="611954"/>
            <a:ext cx="0" cy="61402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C200F86-8E30-C4D5-4598-F9E0C74933D7}"/>
              </a:ext>
            </a:extLst>
          </p:cNvPr>
          <p:cNvCxnSpPr>
            <a:cxnSpLocks/>
          </p:cNvCxnSpPr>
          <p:nvPr/>
        </p:nvCxnSpPr>
        <p:spPr>
          <a:xfrm>
            <a:off x="4305305" y="595277"/>
            <a:ext cx="0" cy="61402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21095B9-3A50-2F8B-076C-95C170449234}"/>
              </a:ext>
            </a:extLst>
          </p:cNvPr>
          <p:cNvCxnSpPr>
            <a:cxnSpLocks/>
          </p:cNvCxnSpPr>
          <p:nvPr/>
        </p:nvCxnSpPr>
        <p:spPr>
          <a:xfrm>
            <a:off x="6247193" y="725210"/>
            <a:ext cx="0" cy="61402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F3CA233-6192-979B-FE12-071AF7DF5B83}"/>
              </a:ext>
            </a:extLst>
          </p:cNvPr>
          <p:cNvCxnSpPr>
            <a:cxnSpLocks/>
          </p:cNvCxnSpPr>
          <p:nvPr/>
        </p:nvCxnSpPr>
        <p:spPr>
          <a:xfrm>
            <a:off x="8061238" y="725210"/>
            <a:ext cx="0" cy="61402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976EE7B-5B2B-7A77-D65E-65F8B76C6529}"/>
              </a:ext>
            </a:extLst>
          </p:cNvPr>
          <p:cNvCxnSpPr>
            <a:cxnSpLocks/>
          </p:cNvCxnSpPr>
          <p:nvPr/>
        </p:nvCxnSpPr>
        <p:spPr>
          <a:xfrm>
            <a:off x="10318958" y="717755"/>
            <a:ext cx="0" cy="61402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27DF555-F75C-331A-697F-E42E25CC17F7}"/>
              </a:ext>
            </a:extLst>
          </p:cNvPr>
          <p:cNvCxnSpPr>
            <a:cxnSpLocks/>
          </p:cNvCxnSpPr>
          <p:nvPr/>
        </p:nvCxnSpPr>
        <p:spPr>
          <a:xfrm flipH="1">
            <a:off x="0" y="1150045"/>
            <a:ext cx="1206295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8A2EA0A-A96B-92F2-BD2A-D2B26A18DF93}"/>
              </a:ext>
            </a:extLst>
          </p:cNvPr>
          <p:cNvSpPr/>
          <p:nvPr/>
        </p:nvSpPr>
        <p:spPr>
          <a:xfrm>
            <a:off x="554303" y="1248371"/>
            <a:ext cx="1005425" cy="51051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SDC100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DD362D8-BF64-2437-7BED-16F0C751E99E}"/>
              </a:ext>
            </a:extLst>
          </p:cNvPr>
          <p:cNvSpPr txBox="1"/>
          <p:nvPr/>
        </p:nvSpPr>
        <p:spPr>
          <a:xfrm>
            <a:off x="374251" y="593914"/>
            <a:ext cx="15731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Spring 2027</a:t>
            </a:r>
          </a:p>
          <a:p>
            <a:pPr algn="ctr"/>
            <a:r>
              <a:rPr lang="en-US" sz="1200" dirty="0"/>
              <a:t>January 6-March 9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E622212-E9E3-EA16-B8B4-189C085DFC0D}"/>
              </a:ext>
            </a:extLst>
          </p:cNvPr>
          <p:cNvSpPr txBox="1"/>
          <p:nvPr/>
        </p:nvSpPr>
        <p:spPr>
          <a:xfrm>
            <a:off x="2417527" y="580155"/>
            <a:ext cx="15731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Summer 2027</a:t>
            </a:r>
          </a:p>
          <a:p>
            <a:pPr algn="ctr"/>
            <a:r>
              <a:rPr lang="en-US" sz="1200" dirty="0"/>
              <a:t>May 19-July 20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69B60D2-DB42-FDD8-764F-77F849781DAC}"/>
              </a:ext>
            </a:extLst>
          </p:cNvPr>
          <p:cNvSpPr txBox="1"/>
          <p:nvPr/>
        </p:nvSpPr>
        <p:spPr>
          <a:xfrm>
            <a:off x="4580460" y="557371"/>
            <a:ext cx="15731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Fall 2027</a:t>
            </a:r>
          </a:p>
          <a:p>
            <a:pPr algn="ctr"/>
            <a:r>
              <a:rPr lang="en-US" sz="1200" dirty="0"/>
              <a:t>TBD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62AE331-2199-5681-1FB2-D2F767680926}"/>
              </a:ext>
            </a:extLst>
          </p:cNvPr>
          <p:cNvSpPr txBox="1"/>
          <p:nvPr/>
        </p:nvSpPr>
        <p:spPr>
          <a:xfrm>
            <a:off x="6247193" y="579845"/>
            <a:ext cx="18140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Spring 2028</a:t>
            </a:r>
          </a:p>
          <a:p>
            <a:pPr algn="ctr"/>
            <a:r>
              <a:rPr lang="en-US" sz="1200" dirty="0"/>
              <a:t>TBD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76457AF-3FF1-7BE6-4919-74400C9D5CDD}"/>
              </a:ext>
            </a:extLst>
          </p:cNvPr>
          <p:cNvSpPr txBox="1"/>
          <p:nvPr/>
        </p:nvSpPr>
        <p:spPr>
          <a:xfrm>
            <a:off x="8484023" y="584049"/>
            <a:ext cx="15731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Summer 2028</a:t>
            </a:r>
          </a:p>
          <a:p>
            <a:pPr algn="ctr"/>
            <a:r>
              <a:rPr lang="en-US" sz="1200" dirty="0"/>
              <a:t>TBD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042BCDB-5A75-7AC6-DAB8-0C8F6ED99607}"/>
              </a:ext>
            </a:extLst>
          </p:cNvPr>
          <p:cNvSpPr txBox="1"/>
          <p:nvPr/>
        </p:nvSpPr>
        <p:spPr>
          <a:xfrm>
            <a:off x="10379198" y="588109"/>
            <a:ext cx="15731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Fall 2028</a:t>
            </a:r>
          </a:p>
          <a:p>
            <a:pPr algn="ctr"/>
            <a:r>
              <a:rPr lang="en-US" sz="1200" dirty="0"/>
              <a:t>TBD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9EE1400E-5714-539C-43C3-172739930D1D}"/>
              </a:ext>
            </a:extLst>
          </p:cNvPr>
          <p:cNvSpPr/>
          <p:nvPr/>
        </p:nvSpPr>
        <p:spPr>
          <a:xfrm>
            <a:off x="2548517" y="1247290"/>
            <a:ext cx="1005425" cy="51051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SDC200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4FC8D0D9-F1EA-4E59-28DB-3AC8981DD3B2}"/>
              </a:ext>
            </a:extLst>
          </p:cNvPr>
          <p:cNvSpPr/>
          <p:nvPr/>
        </p:nvSpPr>
        <p:spPr>
          <a:xfrm>
            <a:off x="4792721" y="1247290"/>
            <a:ext cx="1005425" cy="51051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SDC300 +</a:t>
            </a:r>
          </a:p>
          <a:p>
            <a:pPr algn="ctr"/>
            <a:r>
              <a:rPr lang="en-US" sz="1050" dirty="0"/>
              <a:t>Residency: </a:t>
            </a:r>
          </a:p>
          <a:p>
            <a:pPr algn="ctr"/>
            <a:r>
              <a:rPr lang="en-US" sz="1050" dirty="0"/>
              <a:t>TBD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63367F34-2465-53C2-568D-6FDFC8644523}"/>
              </a:ext>
            </a:extLst>
          </p:cNvPr>
          <p:cNvSpPr/>
          <p:nvPr/>
        </p:nvSpPr>
        <p:spPr>
          <a:xfrm>
            <a:off x="6589823" y="1247290"/>
            <a:ext cx="1005425" cy="51051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SDC400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27FFEC87-662F-9D30-5A9D-612F567783F0}"/>
              </a:ext>
            </a:extLst>
          </p:cNvPr>
          <p:cNvSpPr/>
          <p:nvPr/>
        </p:nvSpPr>
        <p:spPr>
          <a:xfrm>
            <a:off x="8638058" y="1247290"/>
            <a:ext cx="1005425" cy="51051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SDC500 +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TBD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316D572-8D23-E0F1-72C2-C6AE61E85C44}"/>
              </a:ext>
            </a:extLst>
          </p:cNvPr>
          <p:cNvSpPr/>
          <p:nvPr/>
        </p:nvSpPr>
        <p:spPr>
          <a:xfrm>
            <a:off x="10665647" y="1247290"/>
            <a:ext cx="1005425" cy="51051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SDC600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827847A4-5249-ED62-9EC2-44AE4326AEF1}"/>
              </a:ext>
            </a:extLst>
          </p:cNvPr>
          <p:cNvSpPr/>
          <p:nvPr/>
        </p:nvSpPr>
        <p:spPr>
          <a:xfrm>
            <a:off x="2548517" y="2176054"/>
            <a:ext cx="1005425" cy="51051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SDC100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1142112C-4B89-B4F5-4541-0B36D71816EF}"/>
              </a:ext>
            </a:extLst>
          </p:cNvPr>
          <p:cNvSpPr/>
          <p:nvPr/>
        </p:nvSpPr>
        <p:spPr>
          <a:xfrm>
            <a:off x="4805138" y="2180092"/>
            <a:ext cx="1005425" cy="51051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SDC200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2D38CD66-2CB2-B3C7-5A07-F6745C461A2E}"/>
              </a:ext>
            </a:extLst>
          </p:cNvPr>
          <p:cNvSpPr/>
          <p:nvPr/>
        </p:nvSpPr>
        <p:spPr>
          <a:xfrm>
            <a:off x="6589823" y="2189653"/>
            <a:ext cx="1005425" cy="51051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SDC300 +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TBD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5CE969BA-64F2-2ABA-3EE8-80C694BF6B21}"/>
              </a:ext>
            </a:extLst>
          </p:cNvPr>
          <p:cNvSpPr/>
          <p:nvPr/>
        </p:nvSpPr>
        <p:spPr>
          <a:xfrm>
            <a:off x="8610476" y="2186878"/>
            <a:ext cx="1005425" cy="51051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SDC400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96812958-3C79-0F1F-3D46-57A90A7FA9D6}"/>
              </a:ext>
            </a:extLst>
          </p:cNvPr>
          <p:cNvSpPr/>
          <p:nvPr/>
        </p:nvSpPr>
        <p:spPr>
          <a:xfrm>
            <a:off x="10631131" y="2189653"/>
            <a:ext cx="1005425" cy="51051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SDC500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Aug 26-30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495C3DB9-F614-2803-0FFA-7E250E1B2E15}"/>
              </a:ext>
            </a:extLst>
          </p:cNvPr>
          <p:cNvSpPr/>
          <p:nvPr/>
        </p:nvSpPr>
        <p:spPr>
          <a:xfrm>
            <a:off x="4805138" y="3112894"/>
            <a:ext cx="1005425" cy="51051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SDC100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D1D89794-30A3-F35F-A92D-93203148CAA8}"/>
              </a:ext>
            </a:extLst>
          </p:cNvPr>
          <p:cNvSpPr/>
          <p:nvPr/>
        </p:nvSpPr>
        <p:spPr>
          <a:xfrm>
            <a:off x="6589823" y="3132016"/>
            <a:ext cx="1005425" cy="51051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SDC200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37590AFD-1AF3-95E9-C682-4E0A2196B9C8}"/>
              </a:ext>
            </a:extLst>
          </p:cNvPr>
          <p:cNvSpPr/>
          <p:nvPr/>
        </p:nvSpPr>
        <p:spPr>
          <a:xfrm>
            <a:off x="8610476" y="3126466"/>
            <a:ext cx="1005425" cy="51051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SDC300 +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TBD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AB02B072-4E9D-4305-2CE1-98BCF728677A}"/>
              </a:ext>
            </a:extLst>
          </p:cNvPr>
          <p:cNvSpPr/>
          <p:nvPr/>
        </p:nvSpPr>
        <p:spPr>
          <a:xfrm>
            <a:off x="10631131" y="3132016"/>
            <a:ext cx="1005425" cy="51051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SDC400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C02B6802-CEAA-0343-9EEF-84FC12C1B02B}"/>
              </a:ext>
            </a:extLst>
          </p:cNvPr>
          <p:cNvSpPr/>
          <p:nvPr/>
        </p:nvSpPr>
        <p:spPr>
          <a:xfrm>
            <a:off x="6583306" y="4074379"/>
            <a:ext cx="1005425" cy="51051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SDC100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21440DA3-3E72-1F54-2E3C-6C0272059B91}"/>
              </a:ext>
            </a:extLst>
          </p:cNvPr>
          <p:cNvSpPr/>
          <p:nvPr/>
        </p:nvSpPr>
        <p:spPr>
          <a:xfrm>
            <a:off x="8607219" y="4066054"/>
            <a:ext cx="1005425" cy="51051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SDC200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FB4606A7-CE46-492B-A7FA-FFEE0E12D2BF}"/>
              </a:ext>
            </a:extLst>
          </p:cNvPr>
          <p:cNvSpPr/>
          <p:nvPr/>
        </p:nvSpPr>
        <p:spPr>
          <a:xfrm>
            <a:off x="10631131" y="4074379"/>
            <a:ext cx="1039941" cy="51051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SDC300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Sept 30-Oct 4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3798EC06-B6FD-D498-EAFC-50BC12B35D4D}"/>
              </a:ext>
            </a:extLst>
          </p:cNvPr>
          <p:cNvSpPr/>
          <p:nvPr/>
        </p:nvSpPr>
        <p:spPr>
          <a:xfrm>
            <a:off x="8607344" y="4978497"/>
            <a:ext cx="1005425" cy="510511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SDC100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EA1858EB-AE9A-8ED0-85DC-6141EB2AF65A}"/>
              </a:ext>
            </a:extLst>
          </p:cNvPr>
          <p:cNvSpPr/>
          <p:nvPr/>
        </p:nvSpPr>
        <p:spPr>
          <a:xfrm>
            <a:off x="10631130" y="4960039"/>
            <a:ext cx="1005425" cy="510511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SDC200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801702BC-4865-6006-3AE8-10A2B57B7EC5}"/>
              </a:ext>
            </a:extLst>
          </p:cNvPr>
          <p:cNvSpPr/>
          <p:nvPr/>
        </p:nvSpPr>
        <p:spPr>
          <a:xfrm>
            <a:off x="10658711" y="5888949"/>
            <a:ext cx="1005425" cy="51051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SDC100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468E2E8-539E-6F14-7AB0-A1B1809F8B3E}"/>
              </a:ext>
            </a:extLst>
          </p:cNvPr>
          <p:cNvSpPr txBox="1"/>
          <p:nvPr/>
        </p:nvSpPr>
        <p:spPr>
          <a:xfrm>
            <a:off x="147484" y="88734"/>
            <a:ext cx="7502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SDC Calendar and Course Progression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AF104FD-2ACE-C7EF-46C4-ADFC7974EF5F}"/>
              </a:ext>
            </a:extLst>
          </p:cNvPr>
          <p:cNvSpPr/>
          <p:nvPr/>
        </p:nvSpPr>
        <p:spPr>
          <a:xfrm>
            <a:off x="527864" y="2176487"/>
            <a:ext cx="1005425" cy="510511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SDC600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FC75A6A2-A7DA-0700-82C4-CB798BC013B2}"/>
              </a:ext>
            </a:extLst>
          </p:cNvPr>
          <p:cNvSpPr/>
          <p:nvPr/>
        </p:nvSpPr>
        <p:spPr>
          <a:xfrm>
            <a:off x="527864" y="3104603"/>
            <a:ext cx="1005425" cy="510511"/>
          </a:xfrm>
          <a:prstGeom prst="roundRect">
            <a:avLst/>
          </a:prstGeom>
          <a:solidFill>
            <a:srgbClr val="B37CE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/>
          </a:p>
          <a:p>
            <a:pPr algn="ctr"/>
            <a:r>
              <a:rPr lang="en-US" sz="1050" dirty="0"/>
              <a:t>SDC500 +</a:t>
            </a: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Residency:</a:t>
            </a: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 Jan 13-17</a:t>
            </a:r>
          </a:p>
          <a:p>
            <a:pPr algn="ctr"/>
            <a:endParaRPr lang="en-US" sz="1050" dirty="0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078C61E5-F518-0D95-9E17-D696B67213B2}"/>
              </a:ext>
            </a:extLst>
          </p:cNvPr>
          <p:cNvSpPr/>
          <p:nvPr/>
        </p:nvSpPr>
        <p:spPr>
          <a:xfrm>
            <a:off x="511569" y="4032719"/>
            <a:ext cx="1005425" cy="510511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SDC400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AB9213E8-293C-F37D-A123-BBC1D4EA5044}"/>
              </a:ext>
            </a:extLst>
          </p:cNvPr>
          <p:cNvSpPr/>
          <p:nvPr/>
        </p:nvSpPr>
        <p:spPr>
          <a:xfrm>
            <a:off x="527864" y="4960835"/>
            <a:ext cx="1005425" cy="510511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SDC300 +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Feb 17-21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30104150-20AB-08C4-7371-B57CCE26D8D9}"/>
              </a:ext>
            </a:extLst>
          </p:cNvPr>
          <p:cNvSpPr/>
          <p:nvPr/>
        </p:nvSpPr>
        <p:spPr>
          <a:xfrm>
            <a:off x="527864" y="5888949"/>
            <a:ext cx="1005425" cy="510511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SDC200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CCBE3D5B-B969-4E28-2BD1-B3974811366D}"/>
              </a:ext>
            </a:extLst>
          </p:cNvPr>
          <p:cNvSpPr/>
          <p:nvPr/>
        </p:nvSpPr>
        <p:spPr>
          <a:xfrm>
            <a:off x="2548517" y="3103737"/>
            <a:ext cx="1005425" cy="510511"/>
          </a:xfrm>
          <a:prstGeom prst="roundRect">
            <a:avLst/>
          </a:prstGeom>
          <a:solidFill>
            <a:srgbClr val="B37CE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SDC600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61BD8A1D-529C-AA85-5C58-3B9C6E82A464}"/>
              </a:ext>
            </a:extLst>
          </p:cNvPr>
          <p:cNvSpPr/>
          <p:nvPr/>
        </p:nvSpPr>
        <p:spPr>
          <a:xfrm>
            <a:off x="2535482" y="4008752"/>
            <a:ext cx="1063509" cy="534821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/>
          </a:p>
          <a:p>
            <a:pPr algn="ctr"/>
            <a:endParaRPr lang="en-US" sz="1050" dirty="0"/>
          </a:p>
          <a:p>
            <a:pPr algn="ctr"/>
            <a:r>
              <a:rPr lang="en-US" sz="1050" dirty="0"/>
              <a:t>SDC500 +</a:t>
            </a: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Residency: </a:t>
            </a: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May 26-30</a:t>
            </a:r>
          </a:p>
          <a:p>
            <a:pPr algn="ctr"/>
            <a:endParaRPr lang="en-US" sz="1050" dirty="0">
              <a:solidFill>
                <a:schemeClr val="bg1"/>
              </a:solidFill>
            </a:endParaRPr>
          </a:p>
          <a:p>
            <a:pPr algn="ctr"/>
            <a:endParaRPr lang="en-US" sz="1050" dirty="0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68B2E58-1C88-1227-F406-C07C63C7A1AD}"/>
              </a:ext>
            </a:extLst>
          </p:cNvPr>
          <p:cNvSpPr/>
          <p:nvPr/>
        </p:nvSpPr>
        <p:spPr>
          <a:xfrm>
            <a:off x="2548517" y="4961265"/>
            <a:ext cx="1005425" cy="510511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SDC400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24B1D9EA-2F6D-89C6-B527-CCF92CAE3AAB}"/>
              </a:ext>
            </a:extLst>
          </p:cNvPr>
          <p:cNvSpPr/>
          <p:nvPr/>
        </p:nvSpPr>
        <p:spPr>
          <a:xfrm>
            <a:off x="2548517" y="5888949"/>
            <a:ext cx="1050473" cy="510511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SDC300 +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June 30-July 4</a:t>
            </a: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A6D52DD3-74F4-78C0-FD9D-5F6950E96C20}"/>
              </a:ext>
            </a:extLst>
          </p:cNvPr>
          <p:cNvSpPr/>
          <p:nvPr/>
        </p:nvSpPr>
        <p:spPr>
          <a:xfrm>
            <a:off x="4795361" y="4045696"/>
            <a:ext cx="1005425" cy="510511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SDC600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D504088F-1BB5-083E-0F44-1230E1B92D7B}"/>
              </a:ext>
            </a:extLst>
          </p:cNvPr>
          <p:cNvSpPr/>
          <p:nvPr/>
        </p:nvSpPr>
        <p:spPr>
          <a:xfrm>
            <a:off x="4805138" y="4978498"/>
            <a:ext cx="1005425" cy="510511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SDC500 +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TBD</a:t>
            </a: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0BC4FB5C-7D8D-2013-6194-3EE1307DABED}"/>
              </a:ext>
            </a:extLst>
          </p:cNvPr>
          <p:cNvSpPr/>
          <p:nvPr/>
        </p:nvSpPr>
        <p:spPr>
          <a:xfrm>
            <a:off x="4805138" y="5911302"/>
            <a:ext cx="1005425" cy="510511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SDC400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8E21B178-A662-69DA-CE51-BD2784D58ED6}"/>
              </a:ext>
            </a:extLst>
          </p:cNvPr>
          <p:cNvSpPr/>
          <p:nvPr/>
        </p:nvSpPr>
        <p:spPr>
          <a:xfrm>
            <a:off x="6636983" y="4960835"/>
            <a:ext cx="1005425" cy="510511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SDC600</a:t>
            </a: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51FB4D11-D983-7D0F-7719-D42070FD9F43}"/>
              </a:ext>
            </a:extLst>
          </p:cNvPr>
          <p:cNvSpPr/>
          <p:nvPr/>
        </p:nvSpPr>
        <p:spPr>
          <a:xfrm>
            <a:off x="6581534" y="5934441"/>
            <a:ext cx="1005425" cy="510511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SDC500 +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TBD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7436F41-D8A2-637C-EF36-892ADC32573C}"/>
              </a:ext>
            </a:extLst>
          </p:cNvPr>
          <p:cNvSpPr/>
          <p:nvPr/>
        </p:nvSpPr>
        <p:spPr>
          <a:xfrm>
            <a:off x="8640483" y="5908995"/>
            <a:ext cx="1005425" cy="510511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SDC600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738651F-71A9-95B4-929B-39B0E16FAE08}"/>
              </a:ext>
            </a:extLst>
          </p:cNvPr>
          <p:cNvSpPr/>
          <p:nvPr/>
        </p:nvSpPr>
        <p:spPr>
          <a:xfrm>
            <a:off x="554303" y="4605421"/>
            <a:ext cx="5660962" cy="214570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Retreat Completion; Proof of Professional Liability Insurance; Practicum Hours work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0062D20-EE1A-7BF2-1E85-884BFAD07FB9}"/>
              </a:ext>
            </a:extLst>
          </p:cNvPr>
          <p:cNvSpPr/>
          <p:nvPr/>
        </p:nvSpPr>
        <p:spPr>
          <a:xfrm>
            <a:off x="2525708" y="5551237"/>
            <a:ext cx="5567458" cy="24199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Retreat Completion; Proof of Professional Liability Insurance; Practicum Hours work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EF0CBD1-C061-F622-9A89-C6355AFB7DDE}"/>
              </a:ext>
            </a:extLst>
          </p:cNvPr>
          <p:cNvSpPr/>
          <p:nvPr/>
        </p:nvSpPr>
        <p:spPr>
          <a:xfrm>
            <a:off x="4580460" y="6480109"/>
            <a:ext cx="5738498" cy="241996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Retreat Completion; Proof of Professional Liability Insurance; Practicum Hours work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EAD46E4-401C-7DA5-4F1D-198634019BA4}"/>
              </a:ext>
            </a:extLst>
          </p:cNvPr>
          <p:cNvSpPr/>
          <p:nvPr/>
        </p:nvSpPr>
        <p:spPr>
          <a:xfrm>
            <a:off x="-15868" y="3652911"/>
            <a:ext cx="4669147" cy="214567"/>
          </a:xfrm>
          <a:prstGeom prst="roundRect">
            <a:avLst/>
          </a:prstGeom>
          <a:solidFill>
            <a:srgbClr val="B37CE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Retreat Completion; Proof of Professional Liability Ins; Practicum Hours work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F08EC368-AC87-EF9C-D68B-2719AA42FE23}"/>
              </a:ext>
            </a:extLst>
          </p:cNvPr>
          <p:cNvSpPr/>
          <p:nvPr/>
        </p:nvSpPr>
        <p:spPr>
          <a:xfrm>
            <a:off x="7508247" y="2751222"/>
            <a:ext cx="4674102" cy="25717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Retreat Completion; Proof of Professional Liability Ins; Practicum Hours work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BEC9E610-9CEC-C033-D716-A33709C8F8CE}"/>
              </a:ext>
            </a:extLst>
          </p:cNvPr>
          <p:cNvSpPr/>
          <p:nvPr/>
        </p:nvSpPr>
        <p:spPr>
          <a:xfrm>
            <a:off x="6609258" y="1817761"/>
            <a:ext cx="5063023" cy="172397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Retreat Completion; Proof of Professional Liability Insurance; Practicum Hours work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0DC668D-0A76-BAD5-DC14-618C6CF701A1}"/>
              </a:ext>
            </a:extLst>
          </p:cNvPr>
          <p:cNvSpPr txBox="1"/>
          <p:nvPr/>
        </p:nvSpPr>
        <p:spPr>
          <a:xfrm>
            <a:off x="7315201" y="172650"/>
            <a:ext cx="4767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Retreat requirement: 5 days</a:t>
            </a:r>
          </a:p>
          <a:p>
            <a:r>
              <a:rPr lang="en-US" sz="1000" dirty="0"/>
              <a:t>Practicum Hours Requirement: 48H with </a:t>
            </a:r>
            <a:r>
              <a:rPr lang="en-US" sz="1000" dirty="0" err="1"/>
              <a:t>directee</a:t>
            </a:r>
            <a:r>
              <a:rPr lang="en-US" sz="1000" dirty="0"/>
              <a:t> + 12H of supervision = 60H total</a:t>
            </a:r>
          </a:p>
        </p:txBody>
      </p:sp>
    </p:spTree>
    <p:extLst>
      <p:ext uri="{BB962C8B-B14F-4D97-AF65-F5344CB8AC3E}">
        <p14:creationId xmlns:p14="http://schemas.microsoft.com/office/powerpoint/2010/main" val="1987657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E91D8E-7C1C-F3CC-3A34-264E10377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BEEE40D-99BF-90BC-5FE3-E0AA28BF1322}"/>
              </a:ext>
            </a:extLst>
          </p:cNvPr>
          <p:cNvCxnSpPr>
            <a:cxnSpLocks/>
          </p:cNvCxnSpPr>
          <p:nvPr/>
        </p:nvCxnSpPr>
        <p:spPr>
          <a:xfrm>
            <a:off x="2083230" y="611954"/>
            <a:ext cx="0" cy="61402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F551268-C24C-C811-C06D-FA75F1272F46}"/>
              </a:ext>
            </a:extLst>
          </p:cNvPr>
          <p:cNvCxnSpPr>
            <a:cxnSpLocks/>
          </p:cNvCxnSpPr>
          <p:nvPr/>
        </p:nvCxnSpPr>
        <p:spPr>
          <a:xfrm>
            <a:off x="4305305" y="595277"/>
            <a:ext cx="0" cy="61402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DC045CE-787E-2C3C-2514-27026C81E1F0}"/>
              </a:ext>
            </a:extLst>
          </p:cNvPr>
          <p:cNvCxnSpPr>
            <a:cxnSpLocks/>
          </p:cNvCxnSpPr>
          <p:nvPr/>
        </p:nvCxnSpPr>
        <p:spPr>
          <a:xfrm>
            <a:off x="6247193" y="725210"/>
            <a:ext cx="0" cy="61402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ABF3C91-2560-B35A-CF25-C57A71526F01}"/>
              </a:ext>
            </a:extLst>
          </p:cNvPr>
          <p:cNvCxnSpPr>
            <a:cxnSpLocks/>
          </p:cNvCxnSpPr>
          <p:nvPr/>
        </p:nvCxnSpPr>
        <p:spPr>
          <a:xfrm>
            <a:off x="8061238" y="725210"/>
            <a:ext cx="0" cy="61402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2938715-42FE-2922-30A8-AE2D550D5234}"/>
              </a:ext>
            </a:extLst>
          </p:cNvPr>
          <p:cNvCxnSpPr>
            <a:cxnSpLocks/>
          </p:cNvCxnSpPr>
          <p:nvPr/>
        </p:nvCxnSpPr>
        <p:spPr>
          <a:xfrm>
            <a:off x="10318958" y="717755"/>
            <a:ext cx="0" cy="61402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5987B9D-0365-CF4D-49A3-B628B4EA9BC7}"/>
              </a:ext>
            </a:extLst>
          </p:cNvPr>
          <p:cNvCxnSpPr>
            <a:cxnSpLocks/>
          </p:cNvCxnSpPr>
          <p:nvPr/>
        </p:nvCxnSpPr>
        <p:spPr>
          <a:xfrm flipH="1">
            <a:off x="0" y="1150045"/>
            <a:ext cx="1206295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84AC955F-8A87-D7C4-FF12-DC90739BDEA8}"/>
              </a:ext>
            </a:extLst>
          </p:cNvPr>
          <p:cNvSpPr/>
          <p:nvPr/>
        </p:nvSpPr>
        <p:spPr>
          <a:xfrm>
            <a:off x="554303" y="1248371"/>
            <a:ext cx="1005425" cy="51051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SDC100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45AFCD-7593-D888-C66B-8705E2B05E08}"/>
              </a:ext>
            </a:extLst>
          </p:cNvPr>
          <p:cNvSpPr txBox="1"/>
          <p:nvPr/>
        </p:nvSpPr>
        <p:spPr>
          <a:xfrm>
            <a:off x="374251" y="593914"/>
            <a:ext cx="15731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Spring 2027</a:t>
            </a:r>
          </a:p>
          <a:p>
            <a:pPr algn="ctr"/>
            <a:r>
              <a:rPr lang="en-US" sz="1200" dirty="0"/>
              <a:t>January 6-March 9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DC8070F-AE90-DE34-34B9-0A14870A8E42}"/>
              </a:ext>
            </a:extLst>
          </p:cNvPr>
          <p:cNvSpPr txBox="1"/>
          <p:nvPr/>
        </p:nvSpPr>
        <p:spPr>
          <a:xfrm>
            <a:off x="2417527" y="580155"/>
            <a:ext cx="15731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Summer 2027</a:t>
            </a:r>
          </a:p>
          <a:p>
            <a:pPr algn="ctr"/>
            <a:r>
              <a:rPr lang="en-US" sz="1200" dirty="0"/>
              <a:t>May 19-July 20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F1F174D-FCC3-DE35-0CBF-135E7C865441}"/>
              </a:ext>
            </a:extLst>
          </p:cNvPr>
          <p:cNvSpPr txBox="1"/>
          <p:nvPr/>
        </p:nvSpPr>
        <p:spPr>
          <a:xfrm>
            <a:off x="4580460" y="557371"/>
            <a:ext cx="15731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Fall 2027</a:t>
            </a:r>
          </a:p>
          <a:p>
            <a:pPr algn="ctr"/>
            <a:r>
              <a:rPr lang="en-US" sz="1200" dirty="0"/>
              <a:t>TBD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801FAA5-3CAF-E6BC-11E8-BF9EF6B1330A}"/>
              </a:ext>
            </a:extLst>
          </p:cNvPr>
          <p:cNvSpPr txBox="1"/>
          <p:nvPr/>
        </p:nvSpPr>
        <p:spPr>
          <a:xfrm>
            <a:off x="6247193" y="579845"/>
            <a:ext cx="18140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Spring 2028</a:t>
            </a:r>
          </a:p>
          <a:p>
            <a:pPr algn="ctr"/>
            <a:r>
              <a:rPr lang="en-US" sz="1200" dirty="0"/>
              <a:t>TBD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3217831-77B0-4D62-3E66-53FED15D3FF9}"/>
              </a:ext>
            </a:extLst>
          </p:cNvPr>
          <p:cNvSpPr txBox="1"/>
          <p:nvPr/>
        </p:nvSpPr>
        <p:spPr>
          <a:xfrm>
            <a:off x="8484023" y="584049"/>
            <a:ext cx="15731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Summer 2028</a:t>
            </a:r>
          </a:p>
          <a:p>
            <a:pPr algn="ctr"/>
            <a:r>
              <a:rPr lang="en-US" sz="1200" dirty="0"/>
              <a:t>TBD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AF957B1-8B28-6C85-B521-3A367CE4F2A7}"/>
              </a:ext>
            </a:extLst>
          </p:cNvPr>
          <p:cNvSpPr txBox="1"/>
          <p:nvPr/>
        </p:nvSpPr>
        <p:spPr>
          <a:xfrm>
            <a:off x="10379198" y="588109"/>
            <a:ext cx="15731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Fall 2028</a:t>
            </a:r>
          </a:p>
          <a:p>
            <a:pPr algn="ctr"/>
            <a:r>
              <a:rPr lang="en-US" sz="1200" dirty="0"/>
              <a:t>TBD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D823B23B-2C19-A1EC-F384-17965C3490D7}"/>
              </a:ext>
            </a:extLst>
          </p:cNvPr>
          <p:cNvSpPr/>
          <p:nvPr/>
        </p:nvSpPr>
        <p:spPr>
          <a:xfrm>
            <a:off x="2548517" y="1247290"/>
            <a:ext cx="1005425" cy="51051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SDC200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A765E962-6F24-36A8-26AF-6DD3DDEBF98E}"/>
              </a:ext>
            </a:extLst>
          </p:cNvPr>
          <p:cNvSpPr/>
          <p:nvPr/>
        </p:nvSpPr>
        <p:spPr>
          <a:xfrm>
            <a:off x="4792721" y="1247290"/>
            <a:ext cx="1005425" cy="51051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SDC300 +</a:t>
            </a:r>
          </a:p>
          <a:p>
            <a:pPr algn="ctr"/>
            <a:r>
              <a:rPr lang="en-US" sz="1050" dirty="0"/>
              <a:t>Residency: </a:t>
            </a:r>
          </a:p>
          <a:p>
            <a:pPr algn="ctr"/>
            <a:r>
              <a:rPr lang="en-US" sz="1050" dirty="0"/>
              <a:t>TBD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12DFE69-15D7-4529-7288-B047AC2D9B9A}"/>
              </a:ext>
            </a:extLst>
          </p:cNvPr>
          <p:cNvSpPr/>
          <p:nvPr/>
        </p:nvSpPr>
        <p:spPr>
          <a:xfrm>
            <a:off x="6589823" y="1247290"/>
            <a:ext cx="1005425" cy="51051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SDC400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25B1CC8C-E43C-C939-686B-E5677A530223}"/>
              </a:ext>
            </a:extLst>
          </p:cNvPr>
          <p:cNvSpPr/>
          <p:nvPr/>
        </p:nvSpPr>
        <p:spPr>
          <a:xfrm>
            <a:off x="8638058" y="1247290"/>
            <a:ext cx="1005425" cy="51051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SDC500 +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TBD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581DDB06-CE45-7CEE-BBA2-2D27412C32E7}"/>
              </a:ext>
            </a:extLst>
          </p:cNvPr>
          <p:cNvSpPr/>
          <p:nvPr/>
        </p:nvSpPr>
        <p:spPr>
          <a:xfrm>
            <a:off x="10665647" y="1247290"/>
            <a:ext cx="1005425" cy="51051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SDC600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69B1AE96-E2F7-6BA1-9AF5-9509DF3E815B}"/>
              </a:ext>
            </a:extLst>
          </p:cNvPr>
          <p:cNvSpPr/>
          <p:nvPr/>
        </p:nvSpPr>
        <p:spPr>
          <a:xfrm>
            <a:off x="2548517" y="2176054"/>
            <a:ext cx="1005425" cy="51051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SDC100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22DDEA78-9A0B-8B7A-C66D-8F9E56346375}"/>
              </a:ext>
            </a:extLst>
          </p:cNvPr>
          <p:cNvSpPr/>
          <p:nvPr/>
        </p:nvSpPr>
        <p:spPr>
          <a:xfrm>
            <a:off x="4805138" y="2180092"/>
            <a:ext cx="1005425" cy="51051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SDC200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ED3BED5E-0406-7669-3EF2-3B8DA2EA8AF5}"/>
              </a:ext>
            </a:extLst>
          </p:cNvPr>
          <p:cNvSpPr/>
          <p:nvPr/>
        </p:nvSpPr>
        <p:spPr>
          <a:xfrm>
            <a:off x="6589823" y="2189653"/>
            <a:ext cx="1005425" cy="51051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SDC300 +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TBD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4FC8458B-84BA-54EE-0C4F-11FC6633006F}"/>
              </a:ext>
            </a:extLst>
          </p:cNvPr>
          <p:cNvSpPr/>
          <p:nvPr/>
        </p:nvSpPr>
        <p:spPr>
          <a:xfrm>
            <a:off x="8610476" y="2186878"/>
            <a:ext cx="1005425" cy="51051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SDC400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7868AE99-ECFB-64CF-F8FD-2062B0128EFB}"/>
              </a:ext>
            </a:extLst>
          </p:cNvPr>
          <p:cNvSpPr/>
          <p:nvPr/>
        </p:nvSpPr>
        <p:spPr>
          <a:xfrm>
            <a:off x="10631131" y="2189653"/>
            <a:ext cx="1005425" cy="51051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SDC500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Aug 26-30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6990D948-3BF0-BCC3-138E-E92635CD6CBE}"/>
              </a:ext>
            </a:extLst>
          </p:cNvPr>
          <p:cNvSpPr/>
          <p:nvPr/>
        </p:nvSpPr>
        <p:spPr>
          <a:xfrm>
            <a:off x="4805138" y="3112894"/>
            <a:ext cx="1005425" cy="51051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SDC100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D699663E-9EF6-AC0F-66E1-6CFA07E1B329}"/>
              </a:ext>
            </a:extLst>
          </p:cNvPr>
          <p:cNvSpPr/>
          <p:nvPr/>
        </p:nvSpPr>
        <p:spPr>
          <a:xfrm>
            <a:off x="6589823" y="3132016"/>
            <a:ext cx="1005425" cy="51051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SDC200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A6DCF07B-0D06-019D-DB14-0476BB70A176}"/>
              </a:ext>
            </a:extLst>
          </p:cNvPr>
          <p:cNvSpPr/>
          <p:nvPr/>
        </p:nvSpPr>
        <p:spPr>
          <a:xfrm>
            <a:off x="8610476" y="3126466"/>
            <a:ext cx="1005425" cy="51051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SDC300 +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TBD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50BD2A1D-4CEF-6858-C9CA-665D689EC90D}"/>
              </a:ext>
            </a:extLst>
          </p:cNvPr>
          <p:cNvSpPr/>
          <p:nvPr/>
        </p:nvSpPr>
        <p:spPr>
          <a:xfrm>
            <a:off x="10631131" y="3132016"/>
            <a:ext cx="1005425" cy="51051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SDC400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75C56B2-1DF6-2B41-5C2F-FD348ED2D751}"/>
              </a:ext>
            </a:extLst>
          </p:cNvPr>
          <p:cNvSpPr/>
          <p:nvPr/>
        </p:nvSpPr>
        <p:spPr>
          <a:xfrm>
            <a:off x="6583306" y="4074379"/>
            <a:ext cx="1005425" cy="51051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SDC100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79426814-8FC2-DDBA-8644-47F4CA80114E}"/>
              </a:ext>
            </a:extLst>
          </p:cNvPr>
          <p:cNvSpPr/>
          <p:nvPr/>
        </p:nvSpPr>
        <p:spPr>
          <a:xfrm>
            <a:off x="8607219" y="4066054"/>
            <a:ext cx="1005425" cy="51051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SDC200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6A4FBD9A-3F3E-4108-1DE0-36D83697563B}"/>
              </a:ext>
            </a:extLst>
          </p:cNvPr>
          <p:cNvSpPr/>
          <p:nvPr/>
        </p:nvSpPr>
        <p:spPr>
          <a:xfrm>
            <a:off x="10631131" y="4074379"/>
            <a:ext cx="1039941" cy="51051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SDC300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Sept 30-Oct 4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E9600BA7-EC71-4E67-1DD3-6839DD393BDC}"/>
              </a:ext>
            </a:extLst>
          </p:cNvPr>
          <p:cNvSpPr/>
          <p:nvPr/>
        </p:nvSpPr>
        <p:spPr>
          <a:xfrm>
            <a:off x="8607344" y="4978497"/>
            <a:ext cx="1005425" cy="510511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SDC100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8B1EF836-E450-A438-F0B2-17D9BF270A67}"/>
              </a:ext>
            </a:extLst>
          </p:cNvPr>
          <p:cNvSpPr/>
          <p:nvPr/>
        </p:nvSpPr>
        <p:spPr>
          <a:xfrm>
            <a:off x="10631130" y="4960039"/>
            <a:ext cx="1005425" cy="510511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SDC200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167CE8EC-5189-DDA0-0AFF-57ED104CB0EE}"/>
              </a:ext>
            </a:extLst>
          </p:cNvPr>
          <p:cNvSpPr/>
          <p:nvPr/>
        </p:nvSpPr>
        <p:spPr>
          <a:xfrm>
            <a:off x="10658711" y="5888949"/>
            <a:ext cx="1005425" cy="51051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SDC100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729978C-9472-D398-C092-BBC5B99A7BBB}"/>
              </a:ext>
            </a:extLst>
          </p:cNvPr>
          <p:cNvSpPr txBox="1"/>
          <p:nvPr/>
        </p:nvSpPr>
        <p:spPr>
          <a:xfrm>
            <a:off x="147484" y="88734"/>
            <a:ext cx="7502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SDC Calendar and Course Progression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97EA18D-4DC7-5E3C-A239-A5AC24261FCD}"/>
              </a:ext>
            </a:extLst>
          </p:cNvPr>
          <p:cNvSpPr/>
          <p:nvPr/>
        </p:nvSpPr>
        <p:spPr>
          <a:xfrm>
            <a:off x="527864" y="2176487"/>
            <a:ext cx="1005425" cy="510511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SDC600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DE6A51E0-D709-BF0A-EDB7-71686A4B945F}"/>
              </a:ext>
            </a:extLst>
          </p:cNvPr>
          <p:cNvSpPr/>
          <p:nvPr/>
        </p:nvSpPr>
        <p:spPr>
          <a:xfrm>
            <a:off x="527864" y="3104603"/>
            <a:ext cx="1005425" cy="510511"/>
          </a:xfrm>
          <a:prstGeom prst="roundRect">
            <a:avLst/>
          </a:prstGeom>
          <a:solidFill>
            <a:srgbClr val="B37CE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/>
          </a:p>
          <a:p>
            <a:pPr algn="ctr"/>
            <a:r>
              <a:rPr lang="en-US" sz="1050" dirty="0"/>
              <a:t>SDC500 +</a:t>
            </a: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Residency:</a:t>
            </a: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 Jan 13-17</a:t>
            </a:r>
          </a:p>
          <a:p>
            <a:pPr algn="ctr"/>
            <a:endParaRPr lang="en-US" sz="1050" dirty="0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A76C3D20-9633-19A6-B962-9FFA9280F111}"/>
              </a:ext>
            </a:extLst>
          </p:cNvPr>
          <p:cNvSpPr/>
          <p:nvPr/>
        </p:nvSpPr>
        <p:spPr>
          <a:xfrm>
            <a:off x="511569" y="4032719"/>
            <a:ext cx="1005425" cy="510511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SDC400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621F2A3E-9BCA-59FD-9D0D-8E7DDC5BA5B1}"/>
              </a:ext>
            </a:extLst>
          </p:cNvPr>
          <p:cNvSpPr/>
          <p:nvPr/>
        </p:nvSpPr>
        <p:spPr>
          <a:xfrm>
            <a:off x="527864" y="4960835"/>
            <a:ext cx="1005425" cy="510511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SDC300 +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Feb 17-21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0AAC912C-2053-C94C-6010-A500506AC9FE}"/>
              </a:ext>
            </a:extLst>
          </p:cNvPr>
          <p:cNvSpPr/>
          <p:nvPr/>
        </p:nvSpPr>
        <p:spPr>
          <a:xfrm>
            <a:off x="527864" y="5888949"/>
            <a:ext cx="1005425" cy="510511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SDC200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98315A7F-DC21-C0D1-C699-E1D2E985DD18}"/>
              </a:ext>
            </a:extLst>
          </p:cNvPr>
          <p:cNvSpPr/>
          <p:nvPr/>
        </p:nvSpPr>
        <p:spPr>
          <a:xfrm>
            <a:off x="2548517" y="3103737"/>
            <a:ext cx="1005425" cy="510511"/>
          </a:xfrm>
          <a:prstGeom prst="roundRect">
            <a:avLst/>
          </a:prstGeom>
          <a:solidFill>
            <a:srgbClr val="B37CE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SDC600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96CECC02-0A78-7CA8-FD50-F99B55A33C03}"/>
              </a:ext>
            </a:extLst>
          </p:cNvPr>
          <p:cNvSpPr/>
          <p:nvPr/>
        </p:nvSpPr>
        <p:spPr>
          <a:xfrm>
            <a:off x="2535482" y="4008752"/>
            <a:ext cx="1063509" cy="534821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/>
          </a:p>
          <a:p>
            <a:pPr algn="ctr"/>
            <a:endParaRPr lang="en-US" sz="1050" dirty="0"/>
          </a:p>
          <a:p>
            <a:pPr algn="ctr"/>
            <a:r>
              <a:rPr lang="en-US" sz="1050" dirty="0"/>
              <a:t>SDC500 +</a:t>
            </a: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Residency: </a:t>
            </a: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May 26-30</a:t>
            </a:r>
          </a:p>
          <a:p>
            <a:pPr algn="ctr"/>
            <a:endParaRPr lang="en-US" sz="1050" dirty="0">
              <a:solidFill>
                <a:schemeClr val="bg1"/>
              </a:solidFill>
            </a:endParaRPr>
          </a:p>
          <a:p>
            <a:pPr algn="ctr"/>
            <a:endParaRPr lang="en-US" sz="1050" dirty="0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E6380DA6-72F0-8245-EDA1-D221840BA621}"/>
              </a:ext>
            </a:extLst>
          </p:cNvPr>
          <p:cNvSpPr/>
          <p:nvPr/>
        </p:nvSpPr>
        <p:spPr>
          <a:xfrm>
            <a:off x="2548517" y="4961265"/>
            <a:ext cx="1005425" cy="510511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SDC400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88FFD2CA-BEFE-64DC-9F8D-4BF9B467F542}"/>
              </a:ext>
            </a:extLst>
          </p:cNvPr>
          <p:cNvSpPr/>
          <p:nvPr/>
        </p:nvSpPr>
        <p:spPr>
          <a:xfrm>
            <a:off x="2548517" y="5888949"/>
            <a:ext cx="1050473" cy="510511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SDC300 +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June 30-July 4</a:t>
            </a: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418DF353-F680-1AB6-1187-C040564DFFD8}"/>
              </a:ext>
            </a:extLst>
          </p:cNvPr>
          <p:cNvSpPr/>
          <p:nvPr/>
        </p:nvSpPr>
        <p:spPr>
          <a:xfrm>
            <a:off x="4795361" y="4045696"/>
            <a:ext cx="1005425" cy="510511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SDC600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6D8C29FC-FFB1-A934-A473-38B91253438B}"/>
              </a:ext>
            </a:extLst>
          </p:cNvPr>
          <p:cNvSpPr/>
          <p:nvPr/>
        </p:nvSpPr>
        <p:spPr>
          <a:xfrm>
            <a:off x="4805138" y="4978498"/>
            <a:ext cx="1005425" cy="510511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SDC500 +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TBD</a:t>
            </a: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055A4D0D-199E-7158-6B80-A98AE4F6D6D1}"/>
              </a:ext>
            </a:extLst>
          </p:cNvPr>
          <p:cNvSpPr/>
          <p:nvPr/>
        </p:nvSpPr>
        <p:spPr>
          <a:xfrm>
            <a:off x="4805138" y="5911302"/>
            <a:ext cx="1005425" cy="510511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SDC400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9C795039-B056-26ED-2EA7-62E90A01019C}"/>
              </a:ext>
            </a:extLst>
          </p:cNvPr>
          <p:cNvSpPr/>
          <p:nvPr/>
        </p:nvSpPr>
        <p:spPr>
          <a:xfrm>
            <a:off x="6636983" y="4960835"/>
            <a:ext cx="1005425" cy="510511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SDC600</a:t>
            </a: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E3BB3F10-4935-34E8-BEBE-F51F7EFF2139}"/>
              </a:ext>
            </a:extLst>
          </p:cNvPr>
          <p:cNvSpPr/>
          <p:nvPr/>
        </p:nvSpPr>
        <p:spPr>
          <a:xfrm>
            <a:off x="6581534" y="5934441"/>
            <a:ext cx="1005425" cy="510511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SDC500 +</a:t>
            </a:r>
          </a:p>
          <a:p>
            <a:pPr algn="ctr"/>
            <a:r>
              <a:rPr lang="en-US" sz="1050" dirty="0"/>
              <a:t>Residency:</a:t>
            </a:r>
          </a:p>
          <a:p>
            <a:pPr algn="ctr"/>
            <a:r>
              <a:rPr lang="en-US" sz="1050" dirty="0"/>
              <a:t>TBD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458F5275-25EF-4B8E-D511-217417A6918D}"/>
              </a:ext>
            </a:extLst>
          </p:cNvPr>
          <p:cNvSpPr/>
          <p:nvPr/>
        </p:nvSpPr>
        <p:spPr>
          <a:xfrm>
            <a:off x="8640483" y="5908995"/>
            <a:ext cx="1005425" cy="510511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SDC600</a:t>
            </a:r>
          </a:p>
        </p:txBody>
      </p:sp>
    </p:spTree>
    <p:extLst>
      <p:ext uri="{BB962C8B-B14F-4D97-AF65-F5344CB8AC3E}">
        <p14:creationId xmlns:p14="http://schemas.microsoft.com/office/powerpoint/2010/main" val="3770037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682</Words>
  <Application>Microsoft Office PowerPoint</Application>
  <PresentationFormat>Widescreen</PresentationFormat>
  <Paragraphs>327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SDC Program Overview and Course Progression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Linda Francis</dc:creator>
  <cp:lastModifiedBy>Linda Francis</cp:lastModifiedBy>
  <cp:revision>12</cp:revision>
  <dcterms:created xsi:type="dcterms:W3CDTF">2025-02-19T21:33:11Z</dcterms:created>
  <dcterms:modified xsi:type="dcterms:W3CDTF">2025-06-02T15:28:04Z</dcterms:modified>
</cp:coreProperties>
</file>